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256" r:id="rId2"/>
    <p:sldId id="257" r:id="rId3"/>
    <p:sldId id="258" r:id="rId4"/>
    <p:sldId id="328" r:id="rId5"/>
    <p:sldId id="260" r:id="rId6"/>
    <p:sldId id="387" r:id="rId7"/>
    <p:sldId id="326" r:id="rId8"/>
    <p:sldId id="263" r:id="rId9"/>
    <p:sldId id="264" r:id="rId10"/>
    <p:sldId id="265" r:id="rId11"/>
    <p:sldId id="332" r:id="rId12"/>
    <p:sldId id="267" r:id="rId13"/>
    <p:sldId id="333" r:id="rId14"/>
    <p:sldId id="269" r:id="rId15"/>
    <p:sldId id="334" r:id="rId16"/>
    <p:sldId id="327" r:id="rId17"/>
    <p:sldId id="272" r:id="rId18"/>
    <p:sldId id="273" r:id="rId19"/>
    <p:sldId id="336" r:id="rId20"/>
    <p:sldId id="379" r:id="rId21"/>
    <p:sldId id="380" r:id="rId22"/>
    <p:sldId id="335" r:id="rId23"/>
    <p:sldId id="281" r:id="rId24"/>
    <p:sldId id="282" r:id="rId25"/>
    <p:sldId id="337" r:id="rId26"/>
    <p:sldId id="382" r:id="rId27"/>
    <p:sldId id="285" r:id="rId28"/>
    <p:sldId id="340" r:id="rId29"/>
    <p:sldId id="342" r:id="rId30"/>
    <p:sldId id="288" r:id="rId31"/>
    <p:sldId id="341" r:id="rId32"/>
    <p:sldId id="343" r:id="rId33"/>
    <p:sldId id="291" r:id="rId34"/>
    <p:sldId id="339" r:id="rId35"/>
    <p:sldId id="344" r:id="rId36"/>
    <p:sldId id="294" r:id="rId37"/>
    <p:sldId id="349" r:id="rId38"/>
    <p:sldId id="350" r:id="rId39"/>
    <p:sldId id="354" r:id="rId40"/>
    <p:sldId id="355" r:id="rId41"/>
    <p:sldId id="309" r:id="rId42"/>
    <p:sldId id="361" r:id="rId43"/>
    <p:sldId id="360" r:id="rId44"/>
    <p:sldId id="383" r:id="rId45"/>
    <p:sldId id="384" r:id="rId46"/>
    <p:sldId id="385" r:id="rId47"/>
    <p:sldId id="386" r:id="rId48"/>
  </p:sldIdLst>
  <p:sldSz cx="9144000" cy="5143500" type="screen16x9"/>
  <p:notesSz cx="7010400" cy="9296400"/>
  <p:defaultTextStyle>
    <a:lvl1pPr>
      <a:defRPr>
        <a:latin typeface="+mn-lt"/>
        <a:ea typeface="+mn-ea"/>
        <a:cs typeface="+mn-cs"/>
        <a:sym typeface="Helvetica"/>
      </a:defRPr>
    </a:lvl1pPr>
    <a:lvl2pPr>
      <a:defRPr>
        <a:latin typeface="+mn-lt"/>
        <a:ea typeface="+mn-ea"/>
        <a:cs typeface="+mn-cs"/>
        <a:sym typeface="Helvetica"/>
      </a:defRPr>
    </a:lvl2pPr>
    <a:lvl3pPr>
      <a:defRPr>
        <a:latin typeface="+mn-lt"/>
        <a:ea typeface="+mn-ea"/>
        <a:cs typeface="+mn-cs"/>
        <a:sym typeface="Helvetica"/>
      </a:defRPr>
    </a:lvl3pPr>
    <a:lvl4pPr>
      <a:defRPr>
        <a:latin typeface="+mn-lt"/>
        <a:ea typeface="+mn-ea"/>
        <a:cs typeface="+mn-cs"/>
        <a:sym typeface="Helvetica"/>
      </a:defRPr>
    </a:lvl4pPr>
    <a:lvl5pPr>
      <a:defRPr>
        <a:latin typeface="+mn-lt"/>
        <a:ea typeface="+mn-ea"/>
        <a:cs typeface="+mn-cs"/>
        <a:sym typeface="Helvetica"/>
      </a:defRPr>
    </a:lvl5pPr>
    <a:lvl6pPr>
      <a:defRPr>
        <a:latin typeface="+mn-lt"/>
        <a:ea typeface="+mn-ea"/>
        <a:cs typeface="+mn-cs"/>
        <a:sym typeface="Helvetica"/>
      </a:defRPr>
    </a:lvl6pPr>
    <a:lvl7pPr>
      <a:defRPr>
        <a:latin typeface="+mn-lt"/>
        <a:ea typeface="+mn-ea"/>
        <a:cs typeface="+mn-cs"/>
        <a:sym typeface="Helvetica"/>
      </a:defRPr>
    </a:lvl7pPr>
    <a:lvl8pPr>
      <a:defRPr>
        <a:latin typeface="+mn-lt"/>
        <a:ea typeface="+mn-ea"/>
        <a:cs typeface="+mn-cs"/>
        <a:sym typeface="Helvetica"/>
      </a:defRPr>
    </a:lvl8pPr>
    <a:lvl9pPr>
      <a:defRPr>
        <a:latin typeface="+mn-lt"/>
        <a:ea typeface="+mn-ea"/>
        <a:cs typeface="+mn-cs"/>
        <a:sym typeface="Helvetica"/>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7575"/>
    <a:srgbClr val="124374"/>
    <a:srgbClr val="736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7" autoAdjust="0"/>
    <p:restoredTop sz="94660"/>
  </p:normalViewPr>
  <p:slideViewPr>
    <p:cSldViewPr>
      <p:cViewPr varScale="1">
        <p:scale>
          <a:sx n="108" d="100"/>
          <a:sy n="108" d="100"/>
        </p:scale>
        <p:origin x="-96" y="-13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873DE7-D096-4F5F-8E0A-7E0D78F4CDB5}" type="datetimeFigureOut">
              <a:rPr lang="en-US" smtClean="0"/>
              <a:t>5/30/17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B66D36E-0F8D-4E49-B953-B3EB1AFA016A}" type="slidenum">
              <a:rPr lang="en-US" smtClean="0"/>
              <a:t>‹#›</a:t>
            </a:fld>
            <a:endParaRPr lang="en-US"/>
          </a:p>
        </p:txBody>
      </p:sp>
    </p:spTree>
    <p:extLst>
      <p:ext uri="{BB962C8B-B14F-4D97-AF65-F5344CB8AC3E}">
        <p14:creationId xmlns:p14="http://schemas.microsoft.com/office/powerpoint/2010/main" val="3093924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406400" y="696913"/>
            <a:ext cx="6197600" cy="3486150"/>
          </a:xfrm>
          <a:prstGeom prst="rect">
            <a:avLst/>
          </a:prstGeom>
        </p:spPr>
        <p:txBody>
          <a:bodyPr lIns="93177" tIns="46589" rIns="93177" bIns="46589"/>
          <a:lstStyle/>
          <a:p>
            <a:pPr lvl="0"/>
            <a:endParaRPr/>
          </a:p>
        </p:txBody>
      </p:sp>
      <p:sp>
        <p:nvSpPr>
          <p:cNvPr id="48" name="Shape 48"/>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4197079385"/>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26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562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 name="Shape 7"/>
          <p:cNvSpPr>
            <a:spLocks noGrp="1"/>
          </p:cNvSpPr>
          <p:nvPr>
            <p:ph type="title"/>
          </p:nvPr>
        </p:nvSpPr>
        <p:spPr>
          <a:xfrm>
            <a:off x="685800" y="1597820"/>
            <a:ext cx="7772400" cy="1316830"/>
          </a:xfrm>
          <a:prstGeom prst="rect">
            <a:avLst/>
          </a:prstGeom>
        </p:spPr>
        <p:txBody>
          <a:bodyPr/>
          <a:lstStyle>
            <a:lvl1pPr>
              <a:defRPr sz="3600"/>
            </a:lvl1pPr>
          </a:lstStyle>
          <a:p>
            <a:pPr lvl="0">
              <a:defRPr sz="1800">
                <a:solidFill>
                  <a:srgbClr val="000000"/>
                </a:solidFill>
              </a:defRPr>
            </a:pPr>
            <a:r>
              <a:rPr sz="3600">
                <a:solidFill>
                  <a:srgbClr val="86754D"/>
                </a:solidFill>
              </a:rPr>
              <a:t>Title Text</a:t>
            </a:r>
          </a:p>
        </p:txBody>
      </p:sp>
      <p:sp>
        <p:nvSpPr>
          <p:cNvPr id="8" name="Shape 8"/>
          <p:cNvSpPr>
            <a:spLocks noGrp="1"/>
          </p:cNvSpPr>
          <p:nvPr>
            <p:ph type="body" idx="1"/>
          </p:nvPr>
        </p:nvSpPr>
        <p:spPr>
          <a:xfrm>
            <a:off x="1371600" y="2914650"/>
            <a:ext cx="6400800" cy="222885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44" name="Shape 44"/>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46" name="Shape 46"/>
          <p:cNvSpPr>
            <a:spLocks noGrp="1"/>
          </p:cNvSpPr>
          <p:nvPr>
            <p:ph type="title"/>
          </p:nvPr>
        </p:nvSpPr>
        <p:spPr>
          <a:xfrm>
            <a:off x="0" y="205978"/>
            <a:ext cx="9144000" cy="1622822"/>
          </a:xfrm>
          <a:prstGeom prst="rect">
            <a:avLst/>
          </a:prstGeom>
        </p:spPr>
        <p:txBody>
          <a:bodyPr/>
          <a:lstStyle/>
          <a:p>
            <a:pPr lvl="0">
              <a:defRPr sz="1800">
                <a:solidFill>
                  <a:srgbClr val="000000"/>
                </a:solidFill>
              </a:defRPr>
            </a:pPr>
            <a:r>
              <a:rPr sz="2800">
                <a:solidFill>
                  <a:srgbClr val="86754D"/>
                </a:solidFill>
              </a:rPr>
              <a:t>Title Text</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11" name="Shape 1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3" name="Shape 13"/>
          <p:cNvSpPr>
            <a:spLocks noGrp="1"/>
          </p:cNvSpPr>
          <p:nvPr>
            <p:ph type="title"/>
          </p:nvPr>
        </p:nvSpPr>
        <p:spPr>
          <a:xfrm>
            <a:off x="722312" y="3305176"/>
            <a:ext cx="7772401" cy="1838325"/>
          </a:xfrm>
          <a:prstGeom prst="rect">
            <a:avLst/>
          </a:prstGeom>
        </p:spPr>
        <p:txBody>
          <a:bodyPr/>
          <a:lstStyle>
            <a:lvl1pPr algn="l">
              <a:defRPr sz="4000"/>
            </a:lvl1pPr>
          </a:lstStyle>
          <a:p>
            <a:pPr lvl="0">
              <a:defRPr sz="1800">
                <a:solidFill>
                  <a:srgbClr val="000000"/>
                </a:solidFill>
              </a:defRPr>
            </a:pPr>
            <a:r>
              <a:rPr sz="4000">
                <a:solidFill>
                  <a:srgbClr val="86754D"/>
                </a:solidFill>
              </a:rPr>
              <a:t>Title Text</a:t>
            </a:r>
          </a:p>
        </p:txBody>
      </p:sp>
      <p:sp>
        <p:nvSpPr>
          <p:cNvPr id="14" name="Shape 14"/>
          <p:cNvSpPr>
            <a:spLocks noGrp="1"/>
          </p:cNvSpPr>
          <p:nvPr>
            <p:ph type="body" idx="1"/>
          </p:nvPr>
        </p:nvSpPr>
        <p:spPr>
          <a:xfrm>
            <a:off x="722312" y="0"/>
            <a:ext cx="7772401" cy="3305175"/>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6" name="Shape 16"/>
          <p:cNvSpPr>
            <a:spLocks noGrp="1"/>
          </p:cNvSpPr>
          <p:nvPr>
            <p:ph type="title"/>
          </p:nvPr>
        </p:nvSpPr>
        <p:spPr>
          <a:xfrm>
            <a:off x="0" y="205978"/>
            <a:ext cx="9144000" cy="994174"/>
          </a:xfrm>
          <a:prstGeom prst="rect">
            <a:avLst/>
          </a:prstGeom>
        </p:spPr>
        <p:txBody>
          <a:bodyPr/>
          <a:lstStyle/>
          <a:p>
            <a:pPr lvl="0">
              <a:defRPr sz="1800">
                <a:solidFill>
                  <a:srgbClr val="000000"/>
                </a:solidFill>
              </a:defRPr>
            </a:pPr>
            <a:r>
              <a:rPr sz="2800">
                <a:solidFill>
                  <a:srgbClr val="86754D"/>
                </a:solidFill>
              </a:rPr>
              <a:t>Title Text</a:t>
            </a:r>
          </a:p>
        </p:txBody>
      </p:sp>
      <p:sp>
        <p:nvSpPr>
          <p:cNvPr id="17" name="Shape 17"/>
          <p:cNvSpPr>
            <a:spLocks noGrp="1"/>
          </p:cNvSpPr>
          <p:nvPr>
            <p:ph type="body" idx="1"/>
          </p:nvPr>
        </p:nvSpPr>
        <p:spPr>
          <a:xfrm>
            <a:off x="457200" y="1200150"/>
            <a:ext cx="4038600" cy="3943352"/>
          </a:xfrm>
          <a:prstGeom prst="rect">
            <a:avLst/>
          </a:prstGeom>
        </p:spPr>
        <p:txBody>
          <a:bodyPr/>
          <a:lstStyle>
            <a:lvl1pPr>
              <a:spcBef>
                <a:spcPts val="600"/>
              </a:spcBef>
              <a:defRPr sz="2800"/>
            </a:lvl1pPr>
            <a:lvl2pPr marL="790575" indent="-333375">
              <a:spcBef>
                <a:spcPts val="600"/>
              </a:spcBef>
              <a:defRPr sz="2800"/>
            </a:lvl2pPr>
            <a:lvl3pPr marL="1394460" indent="-480060">
              <a:spcBef>
                <a:spcPts val="600"/>
              </a:spcBef>
              <a:defRPr sz="2800"/>
            </a:lvl3pPr>
            <a:lvl4pPr marL="1905000" indent="-533400">
              <a:spcBef>
                <a:spcPts val="600"/>
              </a:spcBef>
              <a:defRPr sz="2800"/>
            </a:lvl4pPr>
            <a:lvl5pPr marL="2362200" indent="-5334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9" name="Shape 19"/>
          <p:cNvSpPr>
            <a:spLocks noGrp="1"/>
          </p:cNvSpPr>
          <p:nvPr>
            <p:ph type="title"/>
          </p:nvPr>
        </p:nvSpPr>
        <p:spPr>
          <a:xfrm>
            <a:off x="0" y="205978"/>
            <a:ext cx="9144000" cy="903737"/>
          </a:xfrm>
          <a:prstGeom prst="rect">
            <a:avLst/>
          </a:prstGeom>
        </p:spPr>
        <p:txBody>
          <a:bodyPr/>
          <a:lstStyle/>
          <a:p>
            <a:pPr lvl="0">
              <a:defRPr sz="1800">
                <a:solidFill>
                  <a:srgbClr val="000000"/>
                </a:solidFill>
              </a:defRPr>
            </a:pPr>
            <a:r>
              <a:rPr sz="2800">
                <a:solidFill>
                  <a:srgbClr val="86754D"/>
                </a:solidFill>
              </a:rPr>
              <a:t>Title Text</a:t>
            </a:r>
          </a:p>
        </p:txBody>
      </p:sp>
      <p:sp>
        <p:nvSpPr>
          <p:cNvPr id="20" name="Shape 20"/>
          <p:cNvSpPr>
            <a:spLocks noGrp="1"/>
          </p:cNvSpPr>
          <p:nvPr>
            <p:ph type="body" idx="1"/>
          </p:nvPr>
        </p:nvSpPr>
        <p:spPr>
          <a:xfrm>
            <a:off x="457200" y="1109712"/>
            <a:ext cx="4040188" cy="521446"/>
          </a:xfrm>
          <a:prstGeom prst="rect">
            <a:avLst/>
          </a:prstGeom>
        </p:spPr>
        <p:txBody>
          <a:bodyPr anchor="b"/>
          <a:lstStyle>
            <a:lvl1pPr marL="0" indent="0">
              <a:buSzTx/>
              <a:buFontTx/>
              <a:buNone/>
              <a:defRPr b="1"/>
            </a:lvl1pPr>
            <a:lvl2pPr marL="0" indent="0">
              <a:buSzTx/>
              <a:buFontTx/>
              <a:buNone/>
              <a:defRPr b="1"/>
            </a:lvl2pPr>
            <a:lvl3pPr marL="0" indent="0">
              <a:buSzTx/>
              <a:buFontTx/>
              <a:buNone/>
              <a:defRPr b="1"/>
            </a:lvl3pPr>
            <a:lvl4pPr marL="0" indent="0">
              <a:buSzTx/>
              <a:buFontTx/>
              <a:buNone/>
              <a:defRPr b="1"/>
            </a:lvl4pPr>
            <a:lvl5pPr marL="0" indent="0">
              <a:buSzTx/>
              <a:buFontTx/>
              <a:buNone/>
              <a:defRPr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7" name="Shape 27"/>
          <p:cNvSpPr>
            <a:spLocks noGrp="1"/>
          </p:cNvSpPr>
          <p:nvPr>
            <p:ph type="title"/>
          </p:nvPr>
        </p:nvSpPr>
        <p:spPr>
          <a:xfrm>
            <a:off x="457204" y="0"/>
            <a:ext cx="3008316" cy="1076325"/>
          </a:xfrm>
          <a:prstGeom prst="rect">
            <a:avLst/>
          </a:prstGeom>
        </p:spPr>
        <p:txBody>
          <a:bodyPr anchor="b"/>
          <a:lstStyle>
            <a:lvl1pPr algn="l">
              <a:defRPr sz="2000" b="1"/>
            </a:lvl1pPr>
          </a:lstStyle>
          <a:p>
            <a:pPr lvl="0">
              <a:defRPr sz="1800" b="0">
                <a:solidFill>
                  <a:srgbClr val="000000"/>
                </a:solidFill>
              </a:defRPr>
            </a:pPr>
            <a:r>
              <a:rPr sz="2000" b="1">
                <a:solidFill>
                  <a:srgbClr val="86754D"/>
                </a:solidFill>
              </a:rPr>
              <a:t>Title Text</a:t>
            </a:r>
          </a:p>
        </p:txBody>
      </p:sp>
      <p:sp>
        <p:nvSpPr>
          <p:cNvPr id="28" name="Shape 28"/>
          <p:cNvSpPr>
            <a:spLocks noGrp="1"/>
          </p:cNvSpPr>
          <p:nvPr>
            <p:ph type="body" idx="1"/>
          </p:nvPr>
        </p:nvSpPr>
        <p:spPr>
          <a:xfrm>
            <a:off x="3575050" y="204789"/>
            <a:ext cx="5111750" cy="4938713"/>
          </a:xfrm>
          <a:prstGeom prst="rect">
            <a:avLst/>
          </a:prstGeom>
        </p:spPr>
        <p:txBody>
          <a:bodyPr/>
          <a:lstStyle>
            <a:lvl1pPr>
              <a:spcBef>
                <a:spcPts val="700"/>
              </a:spcBef>
              <a:defRPr sz="3200"/>
            </a:lvl1pPr>
            <a:lvl2pPr marL="783771" indent="-326571">
              <a:spcBef>
                <a:spcPts val="700"/>
              </a:spcBef>
              <a:defRPr sz="3200"/>
            </a:lvl2pPr>
            <a:lvl3pPr>
              <a:spcBef>
                <a:spcPts val="700"/>
              </a:spcBef>
              <a:defRPr sz="3200"/>
            </a:lvl3pPr>
            <a:lvl4pPr marL="1920238" indent="-548638">
              <a:spcBef>
                <a:spcPts val="700"/>
              </a:spcBef>
              <a:defRPr sz="3200"/>
            </a:lvl4pPr>
            <a:lvl5pPr marL="2377438" indent="-548638">
              <a:spcBef>
                <a:spcPts val="700"/>
              </a:spcBef>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1792288" y="3600451"/>
            <a:ext cx="5486402" cy="425056"/>
          </a:xfrm>
          <a:prstGeom prst="rect">
            <a:avLst/>
          </a:prstGeom>
        </p:spPr>
        <p:txBody>
          <a:bodyPr anchor="b"/>
          <a:lstStyle>
            <a:lvl1pPr algn="l">
              <a:defRPr sz="2000" b="1"/>
            </a:lvl1pPr>
          </a:lstStyle>
          <a:p>
            <a:pPr lvl="0">
              <a:defRPr sz="1800" b="0">
                <a:solidFill>
                  <a:srgbClr val="000000"/>
                </a:solidFill>
              </a:defRPr>
            </a:pPr>
            <a:r>
              <a:rPr sz="2000" b="1">
                <a:solidFill>
                  <a:srgbClr val="86754D"/>
                </a:solidFill>
              </a:rPr>
              <a:t>Title Text</a:t>
            </a:r>
          </a:p>
        </p:txBody>
      </p:sp>
      <p:sp>
        <p:nvSpPr>
          <p:cNvPr id="32" name="Shape 32"/>
          <p:cNvSpPr>
            <a:spLocks noGrp="1"/>
          </p:cNvSpPr>
          <p:nvPr>
            <p:ph type="body" idx="1"/>
          </p:nvPr>
        </p:nvSpPr>
        <p:spPr>
          <a:xfrm>
            <a:off x="1792288" y="4025505"/>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solidFill>
                  <a:srgbClr val="000000"/>
                </a:solidFill>
              </a:defRPr>
            </a:pPr>
            <a:r>
              <a:rPr sz="2800">
                <a:solidFill>
                  <a:srgbClr val="86754D"/>
                </a:solidFill>
              </a:rPr>
              <a:t>Title Text</a:t>
            </a:r>
          </a:p>
        </p:txBody>
      </p:sp>
      <p:sp>
        <p:nvSpPr>
          <p:cNvPr id="36" name="Shape 36"/>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9" name="Shape 39"/>
          <p:cNvSpPr>
            <a:spLocks noGrp="1"/>
          </p:cNvSpPr>
          <p:nvPr>
            <p:ph type="title"/>
          </p:nvPr>
        </p:nvSpPr>
        <p:spPr>
          <a:xfrm>
            <a:off x="6629400" y="205978"/>
            <a:ext cx="2057400" cy="4937523"/>
          </a:xfrm>
          <a:prstGeom prst="rect">
            <a:avLst/>
          </a:prstGeom>
        </p:spPr>
        <p:txBody>
          <a:bodyPr/>
          <a:lstStyle/>
          <a:p>
            <a:pPr lvl="0">
              <a:defRPr sz="1800">
                <a:solidFill>
                  <a:srgbClr val="000000"/>
                </a:solidFill>
              </a:defRPr>
            </a:pPr>
            <a:r>
              <a:rPr sz="2800">
                <a:solidFill>
                  <a:srgbClr val="86754D"/>
                </a:solidFill>
              </a:rPr>
              <a:t>Title Text</a:t>
            </a:r>
          </a:p>
        </p:txBody>
      </p:sp>
      <p:sp>
        <p:nvSpPr>
          <p:cNvPr id="40" name="Shape 40"/>
          <p:cNvSpPr>
            <a:spLocks noGrp="1"/>
          </p:cNvSpPr>
          <p:nvPr>
            <p:ph type="body" idx="1"/>
          </p:nvPr>
        </p:nvSpPr>
        <p:spPr>
          <a:xfrm>
            <a:off x="457200" y="205978"/>
            <a:ext cx="6019800" cy="4937523"/>
          </a:xfrm>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ng" descr="Untitled-2.png"/>
          <p:cNvPicPr/>
          <p:nvPr/>
        </p:nvPicPr>
        <p:blipFill>
          <a:blip r:embed="rId13">
            <a:extLst/>
          </a:blip>
          <a:stretch>
            <a:fillRect/>
          </a:stretch>
        </p:blipFill>
        <p:spPr>
          <a:xfrm>
            <a:off x="0" y="4689347"/>
            <a:ext cx="9144000" cy="454156"/>
          </a:xfrm>
          <a:prstGeom prst="rect">
            <a:avLst/>
          </a:prstGeom>
          <a:ln w="12700">
            <a:miter lim="400000"/>
          </a:ln>
        </p:spPr>
      </p:pic>
      <p:sp>
        <p:nvSpPr>
          <p:cNvPr id="3" name="Shape 3"/>
          <p:cNvSpPr>
            <a:spLocks noGrp="1"/>
          </p:cNvSpPr>
          <p:nvPr>
            <p:ph type="title"/>
          </p:nvPr>
        </p:nvSpPr>
        <p:spPr>
          <a:xfrm>
            <a:off x="0" y="205978"/>
            <a:ext cx="9144000" cy="8572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lvl="0">
              <a:defRPr sz="1800">
                <a:solidFill>
                  <a:srgbClr val="000000"/>
                </a:solidFill>
              </a:defRPr>
            </a:pPr>
            <a:r>
              <a:rPr sz="2800">
                <a:solidFill>
                  <a:srgbClr val="86754D"/>
                </a:solidFill>
              </a:rPr>
              <a:t>Title Text</a:t>
            </a:r>
          </a:p>
        </p:txBody>
      </p:sp>
      <p:sp>
        <p:nvSpPr>
          <p:cNvPr id="4" name="Shape 4"/>
          <p:cNvSpPr>
            <a:spLocks noGrp="1"/>
          </p:cNvSpPr>
          <p:nvPr>
            <p:ph type="body" idx="1"/>
          </p:nvPr>
        </p:nvSpPr>
        <p:spPr>
          <a:xfrm>
            <a:off x="216353" y="1047750"/>
            <a:ext cx="8229601" cy="36611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 name="Shape 5"/>
          <p:cNvSpPr>
            <a:spLocks noGrp="1"/>
          </p:cNvSpPr>
          <p:nvPr>
            <p:ph type="sldNum" sz="quarter" idx="2"/>
          </p:nvPr>
        </p:nvSpPr>
        <p:spPr>
          <a:xfrm>
            <a:off x="6553200" y="4767264"/>
            <a:ext cx="2133600" cy="358139"/>
          </a:xfrm>
          <a:prstGeom prst="rect">
            <a:avLst/>
          </a:prstGeom>
          <a:ln w="12700">
            <a:miter lim="400000"/>
          </a:ln>
        </p:spPr>
        <p:txBody>
          <a:bodyPr lIns="45718" tIns="45718" rIns="45718" bIns="45718">
            <a:spAutoFit/>
          </a:bodyPr>
          <a:lstStyle>
            <a:lvl1pPr>
              <a:defRPr>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spd="med"/>
  <p:txStyles>
    <p:titleStyle>
      <a:lvl1pPr algn="ctr" defTabSz="457200">
        <a:defRPr sz="2800">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p:titleStyle>
    <p:bodyStyle>
      <a:lvl1pPr marL="342900" indent="-342900" defTabSz="457200">
        <a:spcBef>
          <a:spcPts val="500"/>
        </a:spcBef>
        <a:buSzPct val="100000"/>
        <a:buFont typeface="Arial"/>
        <a:buChar char="•"/>
        <a:defRPr sz="2400">
          <a:latin typeface="Century Gothic"/>
          <a:ea typeface="Century Gothic"/>
          <a:cs typeface="Century Gothic"/>
          <a:sym typeface="Century Gothic"/>
        </a:defRPr>
      </a:lvl1pPr>
      <a:lvl2pPr marL="800100" indent="-342900" defTabSz="457200">
        <a:spcBef>
          <a:spcPts val="500"/>
        </a:spcBef>
        <a:buSzPct val="100000"/>
        <a:buFont typeface="Arial"/>
        <a:buChar char="–"/>
        <a:defRPr sz="2400">
          <a:latin typeface="Century Gothic"/>
          <a:ea typeface="Century Gothic"/>
          <a:cs typeface="Century Gothic"/>
          <a:sym typeface="Century Gothic"/>
        </a:defRPr>
      </a:lvl2pPr>
      <a:lvl3pPr marL="1371600" indent="-457200" defTabSz="457200">
        <a:spcBef>
          <a:spcPts val="500"/>
        </a:spcBef>
        <a:buSzPct val="100000"/>
        <a:buFont typeface="Arial"/>
        <a:buAutoNum type="alphaUcPeriod"/>
        <a:defRPr sz="2400">
          <a:latin typeface="Century Gothic"/>
          <a:ea typeface="Century Gothic"/>
          <a:cs typeface="Century Gothic"/>
          <a:sym typeface="Century Gothic"/>
        </a:defRPr>
      </a:lvl3pPr>
      <a:lvl4pPr marL="1885950" indent="-514350" defTabSz="457200">
        <a:spcBef>
          <a:spcPts val="500"/>
        </a:spcBef>
        <a:buSzPct val="100000"/>
        <a:buFont typeface="Arial"/>
        <a:buAutoNum type="arabicPeriod"/>
        <a:defRPr sz="2400">
          <a:latin typeface="Century Gothic"/>
          <a:ea typeface="Century Gothic"/>
          <a:cs typeface="Century Gothic"/>
          <a:sym typeface="Century Gothic"/>
        </a:defRPr>
      </a:lvl4pPr>
      <a:lvl5pPr marL="2416628" indent="-587828" defTabSz="457200">
        <a:spcBef>
          <a:spcPts val="500"/>
        </a:spcBef>
        <a:buSzPct val="100000"/>
        <a:buFont typeface="Arial"/>
        <a:buAutoNum type="alphaLcParenR"/>
        <a:defRPr sz="24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p:bodyStyle>
    <p:otherStyle>
      <a:lvl1pPr>
        <a:defRPr>
          <a:solidFill>
            <a:schemeClr val="tx1"/>
          </a:solidFill>
          <a:latin typeface="+mn-lt"/>
          <a:ea typeface="+mn-ea"/>
          <a:cs typeface="+mn-cs"/>
          <a:sym typeface="Calibri"/>
        </a:defRPr>
      </a:lvl1pPr>
      <a:lvl2pPr>
        <a:defRPr>
          <a:solidFill>
            <a:schemeClr val="tx1"/>
          </a:solidFill>
          <a:latin typeface="+mn-lt"/>
          <a:ea typeface="+mn-ea"/>
          <a:cs typeface="+mn-cs"/>
          <a:sym typeface="Calibri"/>
        </a:defRPr>
      </a:lvl2pPr>
      <a:lvl3pPr>
        <a:defRPr>
          <a:solidFill>
            <a:schemeClr val="tx1"/>
          </a:solidFill>
          <a:latin typeface="+mn-lt"/>
          <a:ea typeface="+mn-ea"/>
          <a:cs typeface="+mn-cs"/>
          <a:sym typeface="Calibri"/>
        </a:defRPr>
      </a:lvl3pPr>
      <a:lvl4pPr>
        <a:defRPr>
          <a:solidFill>
            <a:schemeClr val="tx1"/>
          </a:solidFill>
          <a:latin typeface="+mn-lt"/>
          <a:ea typeface="+mn-ea"/>
          <a:cs typeface="+mn-cs"/>
          <a:sym typeface="Calibri"/>
        </a:defRPr>
      </a:lvl4pPr>
      <a:lvl5pPr>
        <a:defRPr>
          <a:solidFill>
            <a:schemeClr val="tx1"/>
          </a:solidFill>
          <a:latin typeface="+mn-lt"/>
          <a:ea typeface="+mn-ea"/>
          <a:cs typeface="+mn-cs"/>
          <a:sym typeface="Calibri"/>
        </a:defRPr>
      </a:lvl5pPr>
      <a:lvl6pPr>
        <a:defRPr>
          <a:solidFill>
            <a:schemeClr val="tx1"/>
          </a:solidFill>
          <a:latin typeface="+mn-lt"/>
          <a:ea typeface="+mn-ea"/>
          <a:cs typeface="+mn-cs"/>
          <a:sym typeface="Calibri"/>
        </a:defRPr>
      </a:lvl6pPr>
      <a:lvl7pPr>
        <a:defRPr>
          <a:solidFill>
            <a:schemeClr val="tx1"/>
          </a:solidFill>
          <a:latin typeface="+mn-lt"/>
          <a:ea typeface="+mn-ea"/>
          <a:cs typeface="+mn-cs"/>
          <a:sym typeface="Calibri"/>
        </a:defRPr>
      </a:lvl7pPr>
      <a:lvl8pPr>
        <a:defRPr>
          <a:solidFill>
            <a:schemeClr val="tx1"/>
          </a:solidFill>
          <a:latin typeface="+mn-lt"/>
          <a:ea typeface="+mn-ea"/>
          <a:cs typeface="+mn-cs"/>
          <a:sym typeface="Calibri"/>
        </a:defRPr>
      </a:lvl8pPr>
      <a:lvl9pPr>
        <a:defRPr>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8.jpeg"/><Relationship Id="rId5" Type="http://schemas.openxmlformats.org/officeDocument/2006/relationships/image" Target="../media/image26.jpe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685800" y="1597820"/>
            <a:ext cx="7772400" cy="1316831"/>
          </a:xfrm>
          <a:prstGeom prst="rect">
            <a:avLst/>
          </a:prstGeom>
        </p:spPr>
        <p:txBody>
          <a:bodyPr/>
          <a:lstStyle/>
          <a:p>
            <a:pPr lvl="0">
              <a:defRPr sz="1800">
                <a:solidFill>
                  <a:srgbClr val="000000"/>
                </a:solidFill>
              </a:defRPr>
            </a:pPr>
            <a:r>
              <a:rPr lang="es-ES" sz="3600" b="0" i="0" dirty="0" smtClean="0">
                <a:solidFill>
                  <a:srgbClr val="86754D"/>
                </a:solidFill>
              </a:rPr>
              <a:t>Taller “Todo acerca de los ojos”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0" y="205977"/>
            <a:ext cx="9144000" cy="994175"/>
          </a:xfrm>
          <a:prstGeom prst="rect">
            <a:avLst/>
          </a:prstGeom>
        </p:spPr>
        <p:txBody>
          <a:bodyPr/>
          <a:lstStyle/>
          <a:p>
            <a:pPr lvl="0">
              <a:defRPr sz="1800">
                <a:solidFill>
                  <a:srgbClr val="000000"/>
                </a:solidFill>
              </a:defRPr>
            </a:pPr>
            <a:r>
              <a:rPr lang="es-ES" sz="2800" b="0" i="0" dirty="0" smtClean="0">
                <a:solidFill>
                  <a:srgbClr val="86754D"/>
                </a:solidFill>
              </a:rPr>
              <a:t>Paso 3: Párpado superior</a:t>
            </a:r>
          </a:p>
        </p:txBody>
      </p:sp>
      <p:sp>
        <p:nvSpPr>
          <p:cNvPr id="86" name="Shape 86"/>
          <p:cNvSpPr>
            <a:spLocks noGrp="1"/>
          </p:cNvSpPr>
          <p:nvPr>
            <p:ph type="body" idx="1"/>
          </p:nvPr>
        </p:nvSpPr>
        <p:spPr>
          <a:xfrm>
            <a:off x="504824" y="1028700"/>
            <a:ext cx="7793333" cy="3943350"/>
          </a:xfrm>
          <a:prstGeom prst="rect">
            <a:avLst/>
          </a:prstGeom>
        </p:spPr>
        <p:txBody>
          <a:bodyPr/>
          <a:lstStyle/>
          <a:p>
            <a:pPr>
              <a:buSzTx/>
              <a:defRPr sz="1800"/>
            </a:pPr>
            <a:r>
              <a:rPr lang="es-ES" sz="2400" b="0" i="1" dirty="0" smtClean="0">
                <a:solidFill>
                  <a:srgbClr val="000000"/>
                </a:solidFill>
              </a:rPr>
              <a:t>Finalidad del color del párpado superior</a:t>
            </a:r>
          </a:p>
          <a:p>
            <a:pPr lvl="1">
              <a:buSzTx/>
              <a:defRPr sz="1800"/>
            </a:pPr>
            <a:r>
              <a:rPr lang="es-ES" sz="2000" b="0" i="1" dirty="0" smtClean="0">
                <a:solidFill>
                  <a:srgbClr val="000000"/>
                </a:solidFill>
              </a:rPr>
              <a:t>El párpado superior es la membrana que cubre tu globo ocular. La finalidad de este paso es colorearlo si así se desea. En la típica aplicación en tres pasos, se utiliza el tono intermedio También se aplica a menudo en esta zona brillo o purpurina.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722312" y="3305176"/>
            <a:ext cx="7772401" cy="1838325"/>
          </a:xfrm>
          <a:prstGeom prst="rect">
            <a:avLst/>
          </a:prstGeom>
        </p:spPr>
        <p:txBody>
          <a:bodyPr/>
          <a:lstStyle>
            <a:lvl1pPr>
              <a:defRPr b="1"/>
            </a:lvl1pPr>
          </a:lstStyle>
          <a:p>
            <a:pPr lvl="0">
              <a:defRPr sz="1800" b="0">
                <a:solidFill>
                  <a:srgbClr val="000000"/>
                </a:solidFill>
              </a:defRPr>
            </a:pPr>
            <a:r>
              <a:rPr lang="es-ES" sz="4000" b="0" i="0" dirty="0" smtClean="0">
                <a:solidFill>
                  <a:srgbClr val="86754D"/>
                </a:solidFill>
              </a:rPr>
              <a:t>Ejemplo</a:t>
            </a:r>
          </a:p>
        </p:txBody>
      </p:sp>
      <p:pic>
        <p:nvPicPr>
          <p:cNvPr id="89" name="image9.jpg" descr="images.jpg"/>
          <p:cNvPicPr/>
          <p:nvPr/>
        </p:nvPicPr>
        <p:blipFill>
          <a:blip r:embed="rId2">
            <a:extLst/>
          </a:blip>
          <a:stretch>
            <a:fillRect/>
          </a:stretch>
        </p:blipFill>
        <p:spPr>
          <a:xfrm>
            <a:off x="685800" y="587375"/>
            <a:ext cx="2441183" cy="2441575"/>
          </a:xfrm>
          <a:prstGeom prst="rect">
            <a:avLst/>
          </a:prstGeom>
          <a:ln w="12700">
            <a:miter lim="400000"/>
          </a:ln>
        </p:spPr>
      </p:pic>
      <p:pic>
        <p:nvPicPr>
          <p:cNvPr id="90" name="image10.jpg" descr="wpid-screenshot_2013-10-12-11-28-07-1.jpg"/>
          <p:cNvPicPr/>
          <p:nvPr/>
        </p:nvPicPr>
        <p:blipFill>
          <a:blip r:embed="rId3">
            <a:extLst/>
          </a:blip>
          <a:stretch>
            <a:fillRect/>
          </a:stretch>
        </p:blipFill>
        <p:spPr>
          <a:xfrm>
            <a:off x="3502377" y="587375"/>
            <a:ext cx="2212623" cy="2438400"/>
          </a:xfrm>
          <a:prstGeom prst="rect">
            <a:avLst/>
          </a:prstGeom>
          <a:ln w="12700">
            <a:miter lim="400000"/>
          </a:ln>
        </p:spPr>
      </p:pic>
      <p:pic>
        <p:nvPicPr>
          <p:cNvPr id="91" name="image11.jpg" descr="MOBILE LID.jpg"/>
          <p:cNvPicPr/>
          <p:nvPr/>
        </p:nvPicPr>
        <p:blipFill>
          <a:blip r:embed="rId4">
            <a:extLst/>
          </a:blip>
          <a:stretch>
            <a:fillRect/>
          </a:stretch>
        </p:blipFill>
        <p:spPr>
          <a:xfrm>
            <a:off x="6096000" y="587375"/>
            <a:ext cx="2438400" cy="2438400"/>
          </a:xfrm>
          <a:prstGeom prst="rect">
            <a:avLst/>
          </a:prstGeom>
          <a:ln w="12700">
            <a:miter lim="400000"/>
          </a:ln>
        </p:spPr>
      </p:pic>
      <p:sp>
        <p:nvSpPr>
          <p:cNvPr id="10" name="Oval 9"/>
          <p:cNvSpPr/>
          <p:nvPr/>
        </p:nvSpPr>
        <p:spPr>
          <a:xfrm>
            <a:off x="1237736" y="2502415"/>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1" name="Oval 10"/>
          <p:cNvSpPr/>
          <p:nvPr/>
        </p:nvSpPr>
        <p:spPr>
          <a:xfrm>
            <a:off x="1066800" y="17335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2" name="Oval 11"/>
          <p:cNvSpPr/>
          <p:nvPr/>
        </p:nvSpPr>
        <p:spPr>
          <a:xfrm>
            <a:off x="4191000" y="20383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3" name="Oval 12"/>
          <p:cNvSpPr/>
          <p:nvPr/>
        </p:nvSpPr>
        <p:spPr>
          <a:xfrm>
            <a:off x="7924800" y="12763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31311001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Paso 4 (optativo): Pliegue</a:t>
            </a:r>
          </a:p>
        </p:txBody>
      </p:sp>
      <p:sp>
        <p:nvSpPr>
          <p:cNvPr id="98" name="Shape 98"/>
          <p:cNvSpPr>
            <a:spLocks noGrp="1"/>
          </p:cNvSpPr>
          <p:nvPr>
            <p:ph type="body" idx="1"/>
          </p:nvPr>
        </p:nvSpPr>
        <p:spPr>
          <a:xfrm>
            <a:off x="216353" y="1047750"/>
            <a:ext cx="8318047" cy="3886200"/>
          </a:xfrm>
          <a:prstGeom prst="rect">
            <a:avLst/>
          </a:prstGeom>
        </p:spPr>
        <p:txBody>
          <a:bodyPr/>
          <a:lstStyle/>
          <a:p>
            <a:pPr>
              <a:buSzTx/>
              <a:defRPr sz="1800"/>
            </a:pPr>
            <a:r>
              <a:rPr lang="es-ES" sz="2500" b="0" i="1" dirty="0" smtClean="0">
                <a:solidFill>
                  <a:srgbClr val="000000"/>
                </a:solidFill>
              </a:rPr>
              <a:t>Finalidad del tono del pliegue</a:t>
            </a:r>
          </a:p>
          <a:p>
            <a:pPr lvl="1">
              <a:buSzTx/>
              <a:defRPr sz="1800"/>
            </a:pPr>
            <a:r>
              <a:rPr lang="es-ES" sz="2000" b="0" i="0" dirty="0" smtClean="0">
                <a:solidFill>
                  <a:srgbClr val="000000"/>
                </a:solidFill>
              </a:rPr>
              <a:t>La finalidad del tono del pliegue es aportar profundidad y dimensión. Normalmente se usa el tono más oscuro con forma de “&lt;” en el ángulo del párpado superior y se difumina en el pliegue. El pliegue se define como el espacio entre el margen del hueso de la ceja donde se juntan la órbita ocular y el párpado superior.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722312" y="3305176"/>
            <a:ext cx="7772401" cy="1838325"/>
          </a:xfrm>
          <a:prstGeom prst="rect">
            <a:avLst/>
          </a:prstGeom>
        </p:spPr>
        <p:txBody>
          <a:bodyPr/>
          <a:lstStyle>
            <a:lvl1pPr>
              <a:defRPr b="1"/>
            </a:lvl1pPr>
          </a:lstStyle>
          <a:p>
            <a:pPr lvl="0">
              <a:defRPr sz="1800" b="0">
                <a:solidFill>
                  <a:srgbClr val="000000"/>
                </a:solidFill>
              </a:defRPr>
            </a:pPr>
            <a:r>
              <a:rPr lang="es-ES" sz="4000" b="0" i="0" dirty="0" smtClean="0">
                <a:solidFill>
                  <a:srgbClr val="86754D"/>
                </a:solidFill>
              </a:rPr>
              <a:t>Ejemplo</a:t>
            </a:r>
          </a:p>
        </p:txBody>
      </p:sp>
      <p:pic>
        <p:nvPicPr>
          <p:cNvPr id="101" name="image12.jpg" descr="crease.jpg"/>
          <p:cNvPicPr/>
          <p:nvPr/>
        </p:nvPicPr>
        <p:blipFill>
          <a:blip r:embed="rId2">
            <a:extLst/>
          </a:blip>
          <a:stretch>
            <a:fillRect/>
          </a:stretch>
        </p:blipFill>
        <p:spPr>
          <a:xfrm>
            <a:off x="370679" y="1570615"/>
            <a:ext cx="3058321" cy="1529161"/>
          </a:xfrm>
          <a:prstGeom prst="rect">
            <a:avLst/>
          </a:prstGeom>
          <a:ln w="12700">
            <a:miter lim="400000"/>
          </a:ln>
        </p:spPr>
      </p:pic>
      <p:pic>
        <p:nvPicPr>
          <p:cNvPr id="102" name="image13.jpg" descr="crease 2.jpg"/>
          <p:cNvPicPr/>
          <p:nvPr/>
        </p:nvPicPr>
        <p:blipFill>
          <a:blip r:embed="rId3">
            <a:extLst/>
          </a:blip>
          <a:stretch>
            <a:fillRect/>
          </a:stretch>
        </p:blipFill>
        <p:spPr>
          <a:xfrm>
            <a:off x="3657601" y="414886"/>
            <a:ext cx="2602977" cy="2707356"/>
          </a:xfrm>
          <a:prstGeom prst="rect">
            <a:avLst/>
          </a:prstGeom>
          <a:ln w="12700">
            <a:miter lim="400000"/>
          </a:ln>
        </p:spPr>
      </p:pic>
      <p:pic>
        <p:nvPicPr>
          <p:cNvPr id="103" name="image14.jpg" descr="crease 3.jpg"/>
          <p:cNvPicPr/>
          <p:nvPr/>
        </p:nvPicPr>
        <p:blipFill>
          <a:blip r:embed="rId4">
            <a:extLst/>
          </a:blip>
          <a:srcRect t="13467" b="92"/>
          <a:stretch>
            <a:fillRect/>
          </a:stretch>
        </p:blipFill>
        <p:spPr>
          <a:xfrm>
            <a:off x="6553200" y="361950"/>
            <a:ext cx="2132993" cy="2765662"/>
          </a:xfrm>
          <a:prstGeom prst="rect">
            <a:avLst/>
          </a:prstGeom>
          <a:ln w="12700">
            <a:miter lim="400000"/>
          </a:ln>
        </p:spPr>
      </p:pic>
      <p:sp>
        <p:nvSpPr>
          <p:cNvPr id="12" name="Oval 11"/>
          <p:cNvSpPr/>
          <p:nvPr/>
        </p:nvSpPr>
        <p:spPr>
          <a:xfrm>
            <a:off x="1295400" y="22669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3" name="Oval 12"/>
          <p:cNvSpPr/>
          <p:nvPr/>
        </p:nvSpPr>
        <p:spPr>
          <a:xfrm>
            <a:off x="609600" y="22669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4" name="Oval 13"/>
          <p:cNvSpPr/>
          <p:nvPr/>
        </p:nvSpPr>
        <p:spPr>
          <a:xfrm>
            <a:off x="3886200" y="15811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5" name="Oval 14"/>
          <p:cNvSpPr/>
          <p:nvPr/>
        </p:nvSpPr>
        <p:spPr>
          <a:xfrm>
            <a:off x="5029200" y="14287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6" name="Oval 15"/>
          <p:cNvSpPr/>
          <p:nvPr/>
        </p:nvSpPr>
        <p:spPr>
          <a:xfrm>
            <a:off x="6781800" y="12001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7" name="Oval 16"/>
          <p:cNvSpPr/>
          <p:nvPr/>
        </p:nvSpPr>
        <p:spPr>
          <a:xfrm>
            <a:off x="8305800" y="23431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296095936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xfrm>
            <a:off x="0" y="209550"/>
            <a:ext cx="9144000" cy="994175"/>
          </a:xfrm>
          <a:prstGeom prst="rect">
            <a:avLst/>
          </a:prstGeom>
        </p:spPr>
        <p:txBody>
          <a:bodyPr/>
          <a:lstStyle/>
          <a:p>
            <a:pPr lvl="0">
              <a:defRPr sz="1800">
                <a:solidFill>
                  <a:srgbClr val="000000"/>
                </a:solidFill>
              </a:defRPr>
            </a:pPr>
            <a:r>
              <a:rPr lang="es-ES" sz="2800" b="0" i="0" dirty="0" smtClean="0">
                <a:solidFill>
                  <a:srgbClr val="86754D"/>
                </a:solidFill>
              </a:rPr>
              <a:t>Paso 5: Iluminar el hueso de la ceja y el ángulo interior</a:t>
            </a:r>
          </a:p>
        </p:txBody>
      </p:sp>
      <p:sp>
        <p:nvSpPr>
          <p:cNvPr id="112" name="Shape 112"/>
          <p:cNvSpPr>
            <a:spLocks noGrp="1"/>
          </p:cNvSpPr>
          <p:nvPr>
            <p:ph type="body" idx="1"/>
          </p:nvPr>
        </p:nvSpPr>
        <p:spPr>
          <a:xfrm>
            <a:off x="457200" y="1352550"/>
            <a:ext cx="8287423" cy="3943350"/>
          </a:xfrm>
          <a:prstGeom prst="rect">
            <a:avLst/>
          </a:prstGeom>
        </p:spPr>
        <p:txBody>
          <a:bodyPr/>
          <a:lstStyle/>
          <a:p>
            <a:pPr>
              <a:buSzTx/>
              <a:defRPr sz="1800"/>
            </a:pPr>
            <a:r>
              <a:rPr lang="es-ES" sz="2400" b="0" i="1" dirty="0" smtClean="0">
                <a:solidFill>
                  <a:srgbClr val="000000"/>
                </a:solidFill>
              </a:rPr>
              <a:t>Finalidad del tono iluminador</a:t>
            </a:r>
          </a:p>
          <a:p>
            <a:pPr lvl="1">
              <a:buSzTx/>
              <a:defRPr sz="1800"/>
            </a:pPr>
            <a:r>
              <a:rPr lang="es-ES" sz="2000" b="0" i="0" dirty="0" smtClean="0">
                <a:solidFill>
                  <a:srgbClr val="000000"/>
                </a:solidFill>
              </a:rPr>
              <a:t>La finalidad del tono iluminador es acentuar y elevar el ojo. Se usa el tono más claro (mate o nacarado) y se pone en la zona más alta de la órbita ocular, justo debajo de la ceja. También se aplica un toquecito en el ángulo interior del ojo, cerca del lagrimal.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722312" y="3305176"/>
            <a:ext cx="7772401" cy="1838325"/>
          </a:xfrm>
          <a:prstGeom prst="rect">
            <a:avLst/>
          </a:prstGeom>
        </p:spPr>
        <p:txBody>
          <a:bodyPr/>
          <a:lstStyle>
            <a:lvl1pPr>
              <a:defRPr b="1"/>
            </a:lvl1pPr>
          </a:lstStyle>
          <a:p>
            <a:pPr lvl="0">
              <a:defRPr sz="1800" b="0">
                <a:solidFill>
                  <a:srgbClr val="000000"/>
                </a:solidFill>
              </a:defRPr>
            </a:pPr>
            <a:r>
              <a:rPr lang="es-ES" sz="4000" b="0" i="0" dirty="0" smtClean="0">
                <a:solidFill>
                  <a:srgbClr val="86754D"/>
                </a:solidFill>
              </a:rPr>
              <a:t>Ejemplo</a:t>
            </a:r>
          </a:p>
        </p:txBody>
      </p:sp>
      <p:pic>
        <p:nvPicPr>
          <p:cNvPr id="115" name="image15.jpg" descr="HIGHLIGHT.jpg"/>
          <p:cNvPicPr/>
          <p:nvPr/>
        </p:nvPicPr>
        <p:blipFill>
          <a:blip r:embed="rId2">
            <a:extLst/>
          </a:blip>
          <a:stretch>
            <a:fillRect/>
          </a:stretch>
        </p:blipFill>
        <p:spPr>
          <a:xfrm>
            <a:off x="304800" y="438395"/>
            <a:ext cx="3048000" cy="2606530"/>
          </a:xfrm>
          <a:prstGeom prst="rect">
            <a:avLst/>
          </a:prstGeom>
          <a:ln w="12700">
            <a:miter lim="400000"/>
          </a:ln>
        </p:spPr>
      </p:pic>
      <p:pic>
        <p:nvPicPr>
          <p:cNvPr id="116" name="image16.jpg" descr="HIGHLIGHT 2.jpg"/>
          <p:cNvPicPr/>
          <p:nvPr/>
        </p:nvPicPr>
        <p:blipFill>
          <a:blip r:embed="rId3">
            <a:extLst/>
          </a:blip>
          <a:stretch>
            <a:fillRect/>
          </a:stretch>
        </p:blipFill>
        <p:spPr>
          <a:xfrm>
            <a:off x="3493991" y="438150"/>
            <a:ext cx="2602010" cy="2602010"/>
          </a:xfrm>
          <a:prstGeom prst="rect">
            <a:avLst/>
          </a:prstGeom>
          <a:ln w="12700">
            <a:miter lim="400000"/>
          </a:ln>
        </p:spPr>
      </p:pic>
      <p:pic>
        <p:nvPicPr>
          <p:cNvPr id="117" name="image17.jpg" descr="HIGHLIGHT 3.jpg"/>
          <p:cNvPicPr/>
          <p:nvPr/>
        </p:nvPicPr>
        <p:blipFill>
          <a:blip r:embed="rId4">
            <a:extLst/>
          </a:blip>
          <a:stretch>
            <a:fillRect/>
          </a:stretch>
        </p:blipFill>
        <p:spPr>
          <a:xfrm>
            <a:off x="6237191" y="438150"/>
            <a:ext cx="2602010" cy="2602010"/>
          </a:xfrm>
          <a:prstGeom prst="rect">
            <a:avLst/>
          </a:prstGeom>
          <a:ln w="12700">
            <a:miter lim="400000"/>
          </a:ln>
        </p:spPr>
      </p:pic>
      <p:sp>
        <p:nvSpPr>
          <p:cNvPr id="10" name="Oval 9"/>
          <p:cNvSpPr/>
          <p:nvPr/>
        </p:nvSpPr>
        <p:spPr>
          <a:xfrm>
            <a:off x="2743200" y="23431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1" name="Oval 10"/>
          <p:cNvSpPr/>
          <p:nvPr/>
        </p:nvSpPr>
        <p:spPr>
          <a:xfrm>
            <a:off x="914400" y="8953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2" name="Oval 11"/>
          <p:cNvSpPr/>
          <p:nvPr/>
        </p:nvSpPr>
        <p:spPr>
          <a:xfrm>
            <a:off x="4800600" y="18097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3" name="Oval 12"/>
          <p:cNvSpPr/>
          <p:nvPr/>
        </p:nvSpPr>
        <p:spPr>
          <a:xfrm>
            <a:off x="5181600" y="8953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4" name="Oval 13"/>
          <p:cNvSpPr/>
          <p:nvPr/>
        </p:nvSpPr>
        <p:spPr>
          <a:xfrm>
            <a:off x="8305800" y="24955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6" name="Oval 15"/>
          <p:cNvSpPr/>
          <p:nvPr/>
        </p:nvSpPr>
        <p:spPr>
          <a:xfrm>
            <a:off x="7543800" y="158115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19933878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s-ES" sz="4000" b="0" i="0" dirty="0" smtClean="0">
                <a:solidFill>
                  <a:srgbClr val="86754D"/>
                </a:solidFill>
              </a:rPr>
              <a:t>Recapitulación</a:t>
            </a:r>
            <a:r>
              <a:rPr lang="en-US" sz="4000" dirty="0" smtClean="0"/>
              <a:t/>
            </a:r>
            <a:br>
              <a:rPr lang="en-US" sz="4000" dirty="0" smtClean="0"/>
            </a:br>
            <a:endParaRPr lang="en-US" sz="4000" dirty="0" smtClean="0"/>
          </a:p>
        </p:txBody>
      </p:sp>
      <p:sp>
        <p:nvSpPr>
          <p:cNvPr id="181" name="Shape 181"/>
          <p:cNvSpPr>
            <a:spLocks noGrp="1"/>
          </p:cNvSpPr>
          <p:nvPr>
            <p:ph type="body" idx="1"/>
          </p:nvPr>
        </p:nvSpPr>
        <p:spPr>
          <a:xfrm>
            <a:off x="722312" y="894158"/>
            <a:ext cx="7772401" cy="2411017"/>
          </a:xfrm>
          <a:prstGeom prst="rect">
            <a:avLst/>
          </a:prstGeom>
        </p:spPr>
        <p:txBody>
          <a:bodyPr/>
          <a:lstStyle/>
          <a:p>
            <a:pPr lvl="0"/>
            <a:r>
              <a:rPr lang="es-ES" sz="2000" b="0" i="0" dirty="0" smtClean="0">
                <a:solidFill>
                  <a:srgbClr val="888888"/>
                </a:solidFill>
              </a:rPr>
              <a:t>Los pasos anteriores no son reglas, sino pautas. Cuanto más practiques, más fácil te resultará y serás capaz de jugar, crear e innovar </a:t>
            </a:r>
          </a:p>
        </p:txBody>
      </p:sp>
      <p:sp>
        <p:nvSpPr>
          <p:cNvPr id="4" name="Shape 123"/>
          <p:cNvSpPr txBox="1">
            <a:spLocks/>
          </p:cNvSpPr>
          <p:nvPr/>
        </p:nvSpPr>
        <p:spPr>
          <a:xfrm>
            <a:off x="762000" y="594223"/>
            <a:ext cx="7772401" cy="14441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marL="457200" indent="-457200">
              <a:buClr>
                <a:srgbClr val="000000"/>
              </a:buClr>
              <a:buSzPct val="100000"/>
              <a:buFontTx/>
              <a:buAutoNum type="arabicPeriod"/>
              <a:defRPr sz="1800">
                <a:solidFill>
                  <a:srgbClr val="000000"/>
                </a:solidFill>
              </a:defRPr>
            </a:pPr>
            <a:endParaRPr lang="en-US" sz="1400" dirty="0" smtClean="0">
              <a:solidFill>
                <a:srgbClr val="73623C"/>
              </a:solidFill>
            </a:endParaRPr>
          </a:p>
          <a:p>
            <a:pPr marL="457200" indent="-457200">
              <a:buClr>
                <a:srgbClr val="000000"/>
              </a:buClr>
              <a:buSzPct val="100000"/>
              <a:buFontTx/>
              <a:buAutoNum type="arabicPeriod"/>
              <a:defRPr sz="1800">
                <a:solidFill>
                  <a:srgbClr val="000000"/>
                </a:solidFill>
              </a:defRPr>
            </a:pPr>
            <a:r>
              <a:rPr lang="es-ES" sz="1400" b="0" i="0" dirty="0" smtClean="0">
                <a:solidFill>
                  <a:srgbClr val="73623C"/>
                </a:solidFill>
              </a:rPr>
              <a:t>Aplica Base para Ojos</a:t>
            </a:r>
          </a:p>
          <a:p>
            <a:pPr marL="457200" indent="-457200">
              <a:buClr>
                <a:srgbClr val="000000"/>
              </a:buClr>
              <a:buSzPct val="100000"/>
              <a:buFontTx/>
              <a:buAutoNum type="arabicPeriod"/>
              <a:defRPr sz="1800">
                <a:solidFill>
                  <a:srgbClr val="000000"/>
                </a:solidFill>
              </a:defRPr>
            </a:pPr>
            <a:r>
              <a:rPr lang="es-ES" sz="1400" b="0" i="0" dirty="0" smtClean="0">
                <a:solidFill>
                  <a:srgbClr val="73623C"/>
                </a:solidFill>
              </a:rPr>
              <a:t>Transición</a:t>
            </a:r>
          </a:p>
          <a:p>
            <a:pPr marL="457200" indent="-457200">
              <a:buClr>
                <a:srgbClr val="000000"/>
              </a:buClr>
              <a:buSzPct val="100000"/>
              <a:buFontTx/>
              <a:buAutoNum type="arabicPeriod"/>
              <a:defRPr sz="1800">
                <a:solidFill>
                  <a:srgbClr val="000000"/>
                </a:solidFill>
              </a:defRPr>
            </a:pPr>
            <a:r>
              <a:rPr lang="es-ES" sz="1400" b="0" i="0" dirty="0" smtClean="0">
                <a:solidFill>
                  <a:srgbClr val="73623C"/>
                </a:solidFill>
              </a:rPr>
              <a:t>Párpado superior</a:t>
            </a:r>
          </a:p>
          <a:p>
            <a:pPr marL="457200" indent="-457200">
              <a:buClr>
                <a:srgbClr val="000000"/>
              </a:buClr>
              <a:buSzPct val="100000"/>
              <a:buFontTx/>
              <a:buAutoNum type="arabicPeriod"/>
              <a:defRPr sz="1800">
                <a:solidFill>
                  <a:srgbClr val="000000"/>
                </a:solidFill>
              </a:defRPr>
            </a:pPr>
            <a:r>
              <a:rPr lang="es-ES" sz="1400" b="0" i="0" dirty="0" smtClean="0">
                <a:solidFill>
                  <a:srgbClr val="73623C"/>
                </a:solidFill>
              </a:rPr>
              <a:t>Pliegue</a:t>
            </a:r>
          </a:p>
          <a:p>
            <a:pPr marL="457200" indent="-457200">
              <a:buClr>
                <a:srgbClr val="000000"/>
              </a:buClr>
              <a:buSzPct val="100000"/>
              <a:buFontTx/>
              <a:buAutoNum type="arabicPeriod"/>
              <a:defRPr sz="1800">
                <a:solidFill>
                  <a:srgbClr val="000000"/>
                </a:solidFill>
              </a:defRPr>
            </a:pPr>
            <a:r>
              <a:rPr lang="es-ES" sz="1400" b="0" i="0" dirty="0" smtClean="0">
                <a:solidFill>
                  <a:srgbClr val="73623C"/>
                </a:solidFill>
              </a:rPr>
              <a:t>Iluminador y ángulo interior</a:t>
            </a:r>
          </a:p>
        </p:txBody>
      </p:sp>
    </p:spTree>
    <p:extLst>
      <p:ext uri="{BB962C8B-B14F-4D97-AF65-F5344CB8AC3E}">
        <p14:creationId xmlns:p14="http://schemas.microsoft.com/office/powerpoint/2010/main" val="3024510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0" y="205977"/>
            <a:ext cx="9144000" cy="994175"/>
          </a:xfrm>
          <a:prstGeom prst="rect">
            <a:avLst/>
          </a:prstGeom>
        </p:spPr>
        <p:txBody>
          <a:bodyPr/>
          <a:lstStyle/>
          <a:p>
            <a:pPr lvl="0">
              <a:defRPr sz="1800">
                <a:solidFill>
                  <a:srgbClr val="000000"/>
                </a:solidFill>
              </a:defRPr>
            </a:pPr>
            <a:r>
              <a:rPr lang="es-ES" sz="2800" b="0" i="0" dirty="0" smtClean="0">
                <a:solidFill>
                  <a:srgbClr val="86754D"/>
                </a:solidFill>
              </a:rPr>
              <a:t>Paso 6: Delineador</a:t>
            </a:r>
          </a:p>
        </p:txBody>
      </p:sp>
      <p:sp>
        <p:nvSpPr>
          <p:cNvPr id="126" name="Shape 126"/>
          <p:cNvSpPr>
            <a:spLocks noGrp="1"/>
          </p:cNvSpPr>
          <p:nvPr>
            <p:ph type="body" idx="1"/>
          </p:nvPr>
        </p:nvSpPr>
        <p:spPr>
          <a:xfrm>
            <a:off x="457199" y="1200150"/>
            <a:ext cx="8458518" cy="3943350"/>
          </a:xfrm>
          <a:prstGeom prst="rect">
            <a:avLst/>
          </a:prstGeom>
        </p:spPr>
        <p:txBody>
          <a:bodyPr/>
          <a:lstStyle/>
          <a:p>
            <a:pPr>
              <a:buSzTx/>
              <a:defRPr sz="1800"/>
            </a:pPr>
            <a:r>
              <a:rPr lang="es-ES" sz="2400" b="0" i="1" dirty="0" smtClean="0">
                <a:solidFill>
                  <a:srgbClr val="000000"/>
                </a:solidFill>
              </a:rPr>
              <a:t>Finalidad del delineador</a:t>
            </a:r>
            <a:r>
              <a:rPr lang="es-ES" sz="2400" b="0" i="0" dirty="0" smtClean="0">
                <a:solidFill>
                  <a:srgbClr val="000000"/>
                </a:solidFill>
              </a:rPr>
              <a:t> (Wikipedia)</a:t>
            </a:r>
          </a:p>
          <a:p>
            <a:pPr lvl="1">
              <a:buSzTx/>
              <a:defRPr sz="1800"/>
            </a:pPr>
            <a:r>
              <a:rPr lang="es-ES" sz="2000" b="1" i="0" dirty="0" smtClean="0">
                <a:solidFill>
                  <a:srgbClr val="000000"/>
                </a:solidFill>
              </a:rPr>
              <a:t>El delineador</a:t>
            </a:r>
            <a:r>
              <a:rPr lang="es-ES" sz="2000" b="0" i="0" dirty="0" smtClean="0">
                <a:solidFill>
                  <a:srgbClr val="000000"/>
                </a:solidFill>
              </a:rPr>
              <a:t> puede marcar las pestañas superiores o inferiores o ambas, incluso el interior del párpado. Su </a:t>
            </a:r>
            <a:r>
              <a:rPr lang="es-ES" sz="2000" b="1" i="0" dirty="0" smtClean="0">
                <a:solidFill>
                  <a:srgbClr val="000000"/>
                </a:solidFill>
              </a:rPr>
              <a:t>finalidad</a:t>
            </a:r>
            <a:r>
              <a:rPr lang="es-ES" sz="2000" b="0" i="0" dirty="0" smtClean="0">
                <a:solidFill>
                  <a:srgbClr val="000000"/>
                </a:solidFill>
              </a:rPr>
              <a:t> principal es dar mayor volumen a las pestañas, pero también centra la atención en los ojos y puede resaltar o hasta cambiar la forma del ojo.</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722312" y="3305176"/>
            <a:ext cx="7772401" cy="1838325"/>
          </a:xfrm>
          <a:prstGeom prst="rect">
            <a:avLst/>
          </a:prstGeom>
        </p:spPr>
        <p:txBody>
          <a:bodyPr/>
          <a:lstStyle>
            <a:lvl1pPr>
              <a:defRPr b="1"/>
            </a:lvl1pPr>
          </a:lstStyle>
          <a:p>
            <a:pPr lvl="0">
              <a:defRPr sz="1800" b="0">
                <a:solidFill>
                  <a:srgbClr val="000000"/>
                </a:solidFill>
              </a:defRPr>
            </a:pPr>
            <a:r>
              <a:rPr lang="es-ES" sz="4000" b="0" i="0" dirty="0" smtClean="0">
                <a:solidFill>
                  <a:srgbClr val="86754D"/>
                </a:solidFill>
              </a:rPr>
              <a:t>Opciones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971550"/>
            <a:ext cx="3154280" cy="3154280"/>
          </a:xfrm>
          <a:prstGeom prst="rect">
            <a:avLst/>
          </a:prstGeom>
        </p:spPr>
      </p:pic>
      <p:sp>
        <p:nvSpPr>
          <p:cNvPr id="13" name="Shape 135"/>
          <p:cNvSpPr/>
          <p:nvPr/>
        </p:nvSpPr>
        <p:spPr>
          <a:xfrm>
            <a:off x="10140696" y="1885950"/>
            <a:ext cx="1637751" cy="83099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defRPr b="1">
                <a:latin typeface="Calibri"/>
                <a:ea typeface="Calibri"/>
                <a:cs typeface="Calibri"/>
                <a:sym typeface="Calibri"/>
              </a:defRPr>
            </a:lvl1pPr>
          </a:lstStyle>
          <a:p>
            <a:pPr lvl="0">
              <a:defRPr b="0"/>
            </a:pPr>
            <a:r>
              <a:rPr lang="es-ES" sz="1600" b="1" i="0" dirty="0" smtClean="0">
                <a:solidFill>
                  <a:srgbClr val="73623C"/>
                </a:solidFill>
                <a:latin typeface="Century gothic" pitchFamily="18" charset="0"/>
              </a:rPr>
              <a:t>Motives Waterproof </a:t>
            </a:r>
          </a:p>
          <a:p>
            <a:pPr lvl="0">
              <a:defRPr b="0"/>
            </a:pPr>
            <a:r>
              <a:rPr lang="es-ES" sz="1600" b="1" i="0" dirty="0" smtClean="0">
                <a:solidFill>
                  <a:srgbClr val="73623C"/>
                </a:solidFill>
                <a:latin typeface="Century gothic" pitchFamily="18" charset="0"/>
              </a:rPr>
              <a:t>Lápiz de ojos</a:t>
            </a:r>
          </a:p>
        </p:txBody>
      </p:sp>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Lápiz</a:t>
            </a:r>
          </a:p>
        </p:txBody>
      </p:sp>
      <p:sp>
        <p:nvSpPr>
          <p:cNvPr id="2" name="Rectangle 1"/>
          <p:cNvSpPr/>
          <p:nvPr/>
        </p:nvSpPr>
        <p:spPr>
          <a:xfrm>
            <a:off x="3124199" y="1480390"/>
            <a:ext cx="3609936" cy="830997"/>
          </a:xfrm>
          <a:prstGeom prst="rect">
            <a:avLst/>
          </a:prstGeom>
        </p:spPr>
        <p:txBody>
          <a:bodyPr wrap="none">
            <a:spAutoFit/>
          </a:bodyPr>
          <a:lstStyle/>
          <a:p>
            <a:pPr>
              <a:defRPr sz="1800"/>
            </a:pPr>
            <a:r>
              <a:rPr lang="es-ES" sz="2400" b="1" i="1" dirty="0" smtClean="0">
                <a:solidFill>
                  <a:srgbClr val="73623C"/>
                </a:solidFill>
                <a:latin typeface="Century gothic" pitchFamily="18" charset="0"/>
              </a:rPr>
              <a:t>Motives</a:t>
            </a:r>
            <a:r>
              <a:rPr lang="es-ES" sz="2400" b="1" i="1" baseline="30000" dirty="0" smtClean="0">
                <a:solidFill>
                  <a:srgbClr val="73623C"/>
                </a:solidFill>
                <a:latin typeface="Century gothic" pitchFamily="18" charset="0"/>
              </a:rPr>
              <a:t>® </a:t>
            </a:r>
            <a:r>
              <a:rPr lang="es-ES" sz="2400" b="1" i="1" dirty="0" smtClean="0">
                <a:solidFill>
                  <a:srgbClr val="73623C"/>
                </a:solidFill>
              </a:rPr>
              <a:t> Delineador de Ojos Khol</a:t>
            </a:r>
          </a:p>
          <a:p>
            <a:pPr marL="0" lvl="0" indent="0">
              <a:buSzTx/>
              <a:buNone/>
              <a:defRPr sz="1800"/>
            </a:pPr>
            <a:endParaRPr lang="en-US" sz="2400" b="1" i="1" dirty="0">
              <a:solidFill>
                <a:srgbClr val="73623C"/>
              </a:solidFill>
              <a:latin typeface="Century gothic"/>
              <a:cs typeface="Century gothic"/>
            </a:endParaRPr>
          </a:p>
        </p:txBody>
      </p:sp>
      <p:sp>
        <p:nvSpPr>
          <p:cNvPr id="3" name="Rectangle 2"/>
          <p:cNvSpPr/>
          <p:nvPr/>
        </p:nvSpPr>
        <p:spPr>
          <a:xfrm>
            <a:off x="3124200" y="2060249"/>
            <a:ext cx="1752599" cy="523220"/>
          </a:xfrm>
          <a:prstGeom prst="rect">
            <a:avLst/>
          </a:prstGeom>
        </p:spPr>
        <p:txBody>
          <a:bodyPr wrap="square">
            <a:spAutoFit/>
          </a:bodyPr>
          <a:lstStyle/>
          <a:p>
            <a:pPr marL="0" lvl="0" indent="0">
              <a:buSzTx/>
              <a:buNone/>
              <a:defRPr sz="1800"/>
            </a:pPr>
            <a:r>
              <a:rPr lang="es-ES" sz="1400" b="0" i="0" dirty="0" smtClean="0">
                <a:solidFill>
                  <a:srgbClr val="000000"/>
                </a:solidFill>
                <a:latin typeface="Century gothic" pitchFamily="18" charset="0"/>
              </a:rPr>
              <a:t>VARIOS</a:t>
            </a:r>
          </a:p>
          <a:p>
            <a:r>
              <a:rPr lang="es-ES" sz="1400" b="0" i="0" dirty="0" smtClean="0">
                <a:solidFill>
                  <a:srgbClr val="000000"/>
                </a:solidFill>
                <a:latin typeface="Century Gothic" pitchFamily="18" charset="0"/>
              </a:rPr>
              <a:t>17,50 €</a:t>
            </a:r>
          </a:p>
        </p:txBody>
      </p:sp>
      <p:sp>
        <p:nvSpPr>
          <p:cNvPr id="4" name="Rectangle 3"/>
          <p:cNvSpPr/>
          <p:nvPr/>
        </p:nvSpPr>
        <p:spPr>
          <a:xfrm>
            <a:off x="3124200" y="2699590"/>
            <a:ext cx="4114799" cy="938719"/>
          </a:xfrm>
          <a:prstGeom prst="rect">
            <a:avLst/>
          </a:prstGeom>
        </p:spPr>
        <p:txBody>
          <a:bodyPr wrap="square">
            <a:spAutoFit/>
          </a:bodyPr>
          <a:lstStyle/>
          <a:p>
            <a:pPr marL="171450" indent="-171450">
              <a:buFont typeface="Arial"/>
              <a:buChar char="•"/>
            </a:pPr>
            <a:r>
              <a:rPr lang="es-ES" sz="1100" b="0" i="0" dirty="0" smtClean="0">
                <a:solidFill>
                  <a:srgbClr val="000000"/>
                </a:solidFill>
                <a:latin typeface="Century Gothic" pitchFamily="18" charset="0"/>
              </a:rPr>
              <a:t>Cremoso y suave; se desliza con suavidad. </a:t>
            </a:r>
          </a:p>
          <a:p>
            <a:pPr marL="171450" indent="-171450">
              <a:buFont typeface="Arial"/>
              <a:buChar char="•"/>
            </a:pPr>
            <a:r>
              <a:rPr lang="es-ES" sz="1100" b="0" i="0" dirty="0" smtClean="0">
                <a:solidFill>
                  <a:srgbClr val="000000"/>
                </a:solidFill>
                <a:latin typeface="Century Gothic" pitchFamily="18" charset="0"/>
              </a:rPr>
              <a:t>Con aceites que conservan la hidratación de la piel y la mantienen suave y tersa. </a:t>
            </a:r>
          </a:p>
          <a:p>
            <a:pPr marL="171450" indent="-171450">
              <a:buFont typeface="Arial"/>
              <a:buChar char="•"/>
            </a:pPr>
            <a:r>
              <a:rPr lang="es-ES" sz="1100" b="0" i="0" dirty="0" smtClean="0">
                <a:solidFill>
                  <a:srgbClr val="000000"/>
                </a:solidFill>
                <a:latin typeface="Century Gothic" pitchFamily="18" charset="0"/>
              </a:rPr>
              <a:t>Increíble poder de duración </a:t>
            </a:r>
          </a:p>
          <a:p>
            <a:pPr marL="171450" indent="-171450">
              <a:buFont typeface="Arial"/>
              <a:buChar char="•"/>
            </a:pPr>
            <a:r>
              <a:rPr lang="es-ES" sz="1100" b="0" i="0" dirty="0" smtClean="0">
                <a:solidFill>
                  <a:srgbClr val="000000"/>
                </a:solidFill>
                <a:latin typeface="Century Gothic" pitchFamily="18" charset="0"/>
              </a:rPr>
              <a:t>Hipoalergénico </a:t>
            </a:r>
          </a:p>
        </p:txBody>
      </p:sp>
    </p:spTree>
    <p:extLst>
      <p:ext uri="{BB962C8B-B14F-4D97-AF65-F5344CB8AC3E}">
        <p14:creationId xmlns:p14="http://schemas.microsoft.com/office/powerpoint/2010/main" val="13483847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s-ES" sz="4000" b="0" i="0" dirty="0" smtClean="0">
                <a:solidFill>
                  <a:srgbClr val="86754D"/>
                </a:solidFill>
              </a:rPr>
              <a:t>Base para ojos</a:t>
            </a:r>
          </a:p>
        </p:txBody>
      </p:sp>
      <p:sp>
        <p:nvSpPr>
          <p:cNvPr id="54" name="Shape 54"/>
          <p:cNvSpPr>
            <a:spLocks noGrp="1"/>
          </p:cNvSpPr>
          <p:nvPr>
            <p:ph type="body" idx="1"/>
          </p:nvPr>
        </p:nvSpPr>
        <p:spPr>
          <a:xfrm>
            <a:off x="722312" y="894158"/>
            <a:ext cx="7772401" cy="2411017"/>
          </a:xfrm>
          <a:prstGeom prst="rect">
            <a:avLst/>
          </a:prstGeom>
        </p:spPr>
        <p:txBody>
          <a:bodyPr/>
          <a:lstStyle/>
          <a:p>
            <a:pPr lvl="0">
              <a:defRPr sz="1800">
                <a:solidFill>
                  <a:srgbClr val="000000"/>
                </a:solidFill>
              </a:defRPr>
            </a:pPr>
            <a:r>
              <a:rPr lang="es-ES" sz="2000" b="0" i="0" dirty="0" smtClean="0">
                <a:solidFill>
                  <a:srgbClr val="888888"/>
                </a:solidFill>
              </a:rPr>
              <a:t>Crea el lienzo perfecto para el maquillaje de ojos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399" y="1170070"/>
            <a:ext cx="3154280" cy="3154280"/>
          </a:xfrm>
          <a:prstGeom prst="rect">
            <a:avLst/>
          </a:prstGeom>
        </p:spPr>
      </p:pic>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Líquido</a:t>
            </a:r>
          </a:p>
        </p:txBody>
      </p:sp>
      <p:sp>
        <p:nvSpPr>
          <p:cNvPr id="2" name="Rectangle 1"/>
          <p:cNvSpPr/>
          <p:nvPr/>
        </p:nvSpPr>
        <p:spPr>
          <a:xfrm>
            <a:off x="3047999" y="1200150"/>
            <a:ext cx="3718295" cy="1200328"/>
          </a:xfrm>
          <a:prstGeom prst="rect">
            <a:avLst/>
          </a:prstGeom>
        </p:spPr>
        <p:txBody>
          <a:bodyPr wrap="none">
            <a:spAutoFit/>
          </a:bodyPr>
          <a:lstStyle/>
          <a:p>
            <a:pPr>
              <a:defRPr sz="1800"/>
            </a:pPr>
            <a:r>
              <a:rPr lang="es-ES" sz="2400" b="1" i="1" dirty="0" smtClean="0">
                <a:solidFill>
                  <a:srgbClr val="73623C"/>
                </a:solidFill>
                <a:latin typeface="Century gothic" pitchFamily="18" charset="0"/>
              </a:rPr>
              <a:t>Motives</a:t>
            </a:r>
            <a:r>
              <a:rPr lang="es-ES" sz="2400" b="1" i="1" baseline="30000" dirty="0" smtClean="0">
                <a:solidFill>
                  <a:srgbClr val="73623C"/>
                </a:solidFill>
                <a:latin typeface="Century gothic" pitchFamily="18" charset="0"/>
              </a:rPr>
              <a:t>®</a:t>
            </a:r>
            <a:r>
              <a:rPr lang="es-ES" sz="2400" b="1" i="1" baseline="30000" dirty="0">
                <a:solidFill>
                  <a:srgbClr val="73623C"/>
                </a:solidFill>
                <a:latin typeface="Century gothic" pitchFamily="18" charset="0"/>
              </a:rPr>
              <a:t> </a:t>
            </a:r>
            <a:r>
              <a:rPr lang="es-ES" sz="2400" b="1" i="1" dirty="0" smtClean="0">
                <a:solidFill>
                  <a:srgbClr val="73623C"/>
                </a:solidFill>
                <a:latin typeface="Century gothic" pitchFamily="18" charset="0"/>
              </a:rPr>
              <a:t>Delineador </a:t>
            </a:r>
            <a:r>
              <a:rPr lang="es-ES" sz="2400" b="1" i="1" dirty="0" smtClean="0">
                <a:solidFill>
                  <a:srgbClr val="73623C"/>
                </a:solidFill>
                <a:latin typeface="Century gothic" pitchFamily="18" charset="0"/>
              </a:rPr>
              <a:t>de </a:t>
            </a:r>
            <a:r>
              <a:rPr lang="es-ES" sz="2400" b="1" i="1" dirty="0" smtClean="0">
                <a:solidFill>
                  <a:srgbClr val="73623C"/>
                </a:solidFill>
                <a:latin typeface="Century gothic" pitchFamily="18" charset="0"/>
              </a:rPr>
              <a:t/>
            </a:r>
            <a:br>
              <a:rPr lang="es-ES" sz="2400" b="1" i="1" dirty="0" smtClean="0">
                <a:solidFill>
                  <a:srgbClr val="73623C"/>
                </a:solidFill>
                <a:latin typeface="Century gothic" pitchFamily="18" charset="0"/>
              </a:rPr>
            </a:br>
            <a:r>
              <a:rPr lang="es-ES" sz="2400" b="1" i="1" dirty="0" smtClean="0">
                <a:solidFill>
                  <a:srgbClr val="73623C"/>
                </a:solidFill>
                <a:latin typeface="Century gothic" pitchFamily="18" charset="0"/>
              </a:rPr>
              <a:t>Ojos </a:t>
            </a:r>
            <a:r>
              <a:rPr lang="es-ES" sz="2400" b="1" i="1" dirty="0" smtClean="0">
                <a:solidFill>
                  <a:srgbClr val="73623C"/>
                </a:solidFill>
                <a:latin typeface="Century gothic" pitchFamily="18" charset="0"/>
              </a:rPr>
              <a:t>Líquido – Noir</a:t>
            </a:r>
          </a:p>
          <a:p>
            <a:pPr marL="0" lvl="0" indent="0">
              <a:buSzTx/>
              <a:buNone/>
              <a:defRPr sz="1800"/>
            </a:pPr>
            <a:endParaRPr lang="en-US" sz="2400" b="1" i="1" dirty="0">
              <a:solidFill>
                <a:srgbClr val="73623C"/>
              </a:solidFill>
              <a:latin typeface="Century gothic"/>
              <a:cs typeface="Century gothic"/>
            </a:endParaRPr>
          </a:p>
        </p:txBody>
      </p:sp>
      <p:sp>
        <p:nvSpPr>
          <p:cNvPr id="3" name="Rectangle 2"/>
          <p:cNvSpPr/>
          <p:nvPr/>
        </p:nvSpPr>
        <p:spPr>
          <a:xfrm>
            <a:off x="3048000" y="2161009"/>
            <a:ext cx="1752599" cy="523220"/>
          </a:xfrm>
          <a:prstGeom prst="rect">
            <a:avLst/>
          </a:prstGeom>
        </p:spPr>
        <p:txBody>
          <a:bodyPr wrap="square">
            <a:spAutoFit/>
          </a:bodyPr>
          <a:lstStyle/>
          <a:p>
            <a:pPr marL="0" lvl="0" indent="0">
              <a:buSzTx/>
              <a:buNone/>
              <a:defRPr sz="1800"/>
            </a:pPr>
            <a:r>
              <a:rPr lang="es-ES" sz="1400" b="0" i="0" dirty="0" smtClean="0">
                <a:solidFill>
                  <a:srgbClr val="000000"/>
                </a:solidFill>
                <a:latin typeface="Century gothic" pitchFamily="18" charset="0"/>
              </a:rPr>
              <a:t>EU20MLE</a:t>
            </a:r>
          </a:p>
          <a:p>
            <a:r>
              <a:rPr lang="es-ES" sz="1400" b="0" i="0" dirty="0" smtClean="0">
                <a:solidFill>
                  <a:srgbClr val="000000"/>
                </a:solidFill>
                <a:latin typeface="Century Gothic" pitchFamily="18" charset="0"/>
              </a:rPr>
              <a:t>17,75 €</a:t>
            </a:r>
          </a:p>
        </p:txBody>
      </p:sp>
      <p:sp>
        <p:nvSpPr>
          <p:cNvPr id="4" name="Rectangle 3"/>
          <p:cNvSpPr/>
          <p:nvPr/>
        </p:nvSpPr>
        <p:spPr>
          <a:xfrm>
            <a:off x="3047999" y="2800350"/>
            <a:ext cx="3352799" cy="1277273"/>
          </a:xfrm>
          <a:prstGeom prst="rect">
            <a:avLst/>
          </a:prstGeom>
        </p:spPr>
        <p:txBody>
          <a:bodyPr wrap="square">
            <a:spAutoFit/>
          </a:bodyPr>
          <a:lstStyle/>
          <a:p>
            <a:pPr marL="222250" lvl="0" indent="-222250">
              <a:buSzPct val="100000"/>
              <a:buFont typeface="Arial"/>
              <a:buChar char="•"/>
            </a:pPr>
            <a:r>
              <a:rPr lang="es-ES" sz="1100" b="0" i="0" dirty="0" smtClean="0">
                <a:solidFill>
                  <a:srgbClr val="000000"/>
                </a:solidFill>
                <a:latin typeface="Century Gothic" pitchFamily="18" charset="0"/>
              </a:rPr>
              <a:t>Crea una mirada dramática y sensual en minutos</a:t>
            </a:r>
          </a:p>
          <a:p>
            <a:pPr marL="222250" lvl="0" indent="-222250">
              <a:buSzPct val="100000"/>
              <a:buFont typeface="Arial"/>
              <a:buChar char="•"/>
            </a:pPr>
            <a:r>
              <a:rPr lang="es-ES" sz="1100" b="0" i="0" dirty="0" smtClean="0">
                <a:solidFill>
                  <a:srgbClr val="000000"/>
                </a:solidFill>
                <a:latin typeface="Century Gothic" pitchFamily="18" charset="0"/>
              </a:rPr>
              <a:t>Larga duración</a:t>
            </a:r>
          </a:p>
          <a:p>
            <a:pPr marL="222250" lvl="0" indent="-222250">
              <a:buSzPct val="100000"/>
              <a:buFont typeface="Arial"/>
              <a:buChar char="•"/>
            </a:pPr>
            <a:r>
              <a:rPr lang="es-ES" sz="1100" b="0" i="0" dirty="0" smtClean="0">
                <a:solidFill>
                  <a:srgbClr val="000000"/>
                </a:solidFill>
                <a:latin typeface="Century Gothic" pitchFamily="18" charset="0"/>
              </a:rPr>
              <a:t>El aplicador exclusivo permite usarlo con precisión y profesionalidad.</a:t>
            </a:r>
          </a:p>
          <a:p>
            <a:pPr marL="222250" lvl="0" indent="-222250">
              <a:buSzPct val="100000"/>
              <a:buFont typeface="Arial"/>
              <a:buChar char="•"/>
            </a:pPr>
            <a:r>
              <a:rPr lang="es-ES" sz="1100" b="0" i="0" dirty="0" smtClean="0">
                <a:solidFill>
                  <a:srgbClr val="000000"/>
                </a:solidFill>
                <a:latin typeface="Century Gothic" pitchFamily="18" charset="0"/>
              </a:rPr>
              <a:t>Se desliza suavemente sin tirar de la piel sensible que rodea los ojos</a:t>
            </a:r>
          </a:p>
          <a:p>
            <a:pPr marL="222250" lvl="0" indent="-222250">
              <a:buSzPct val="100000"/>
              <a:buFont typeface="Arial"/>
              <a:buChar char="•"/>
            </a:pPr>
            <a:r>
              <a:rPr lang="es-ES" sz="1100" b="0" i="0" dirty="0" smtClean="0">
                <a:solidFill>
                  <a:srgbClr val="000000"/>
                </a:solidFill>
                <a:latin typeface="Century Gothic" pitchFamily="18" charset="0"/>
              </a:rPr>
              <a:t>Resistente al agua</a:t>
            </a:r>
          </a:p>
        </p:txBody>
      </p:sp>
    </p:spTree>
    <p:extLst>
      <p:ext uri="{BB962C8B-B14F-4D97-AF65-F5344CB8AC3E}">
        <p14:creationId xmlns:p14="http://schemas.microsoft.com/office/powerpoint/2010/main" val="137977109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Líquido</a:t>
            </a:r>
          </a:p>
        </p:txBody>
      </p:sp>
      <p:sp>
        <p:nvSpPr>
          <p:cNvPr id="2" name="Rectangle 1"/>
          <p:cNvSpPr/>
          <p:nvPr/>
        </p:nvSpPr>
        <p:spPr>
          <a:xfrm>
            <a:off x="3652114" y="797814"/>
            <a:ext cx="4166525" cy="1569660"/>
          </a:xfrm>
          <a:prstGeom prst="rect">
            <a:avLst/>
          </a:prstGeom>
        </p:spPr>
        <p:txBody>
          <a:bodyPr wrap="none">
            <a:spAutoFit/>
          </a:bodyPr>
          <a:lstStyle/>
          <a:p>
            <a:pPr>
              <a:defRPr sz="1800"/>
            </a:pPr>
            <a:r>
              <a:rPr lang="es-ES" sz="2400" b="1" i="1" dirty="0" smtClean="0">
                <a:solidFill>
                  <a:srgbClr val="73623C"/>
                </a:solidFill>
                <a:latin typeface="Century gothic" pitchFamily="18" charset="0"/>
              </a:rPr>
              <a:t>Motives</a:t>
            </a:r>
            <a:r>
              <a:rPr lang="es-ES" sz="2400" b="1" i="1" baseline="30000" dirty="0" smtClean="0">
                <a:solidFill>
                  <a:srgbClr val="73623C"/>
                </a:solidFill>
                <a:latin typeface="Century gothic" pitchFamily="18" charset="0"/>
              </a:rPr>
              <a:t>®</a:t>
            </a:r>
          </a:p>
          <a:p>
            <a:pPr>
              <a:defRPr sz="1800"/>
            </a:pPr>
            <a:r>
              <a:rPr lang="es-ES" sz="2400" b="1" i="1" dirty="0" smtClean="0">
                <a:solidFill>
                  <a:srgbClr val="73623C"/>
                </a:solidFill>
                <a:latin typeface="Century gothic" pitchFamily="18" charset="0"/>
              </a:rPr>
              <a:t>Delineador de Ojos </a:t>
            </a:r>
            <a:br>
              <a:rPr lang="es-ES" sz="2400" b="1" i="1" dirty="0" smtClean="0">
                <a:solidFill>
                  <a:srgbClr val="73623C"/>
                </a:solidFill>
                <a:latin typeface="Century gothic" pitchFamily="18" charset="0"/>
              </a:rPr>
            </a:br>
            <a:r>
              <a:rPr lang="es-ES" sz="2400" b="1" i="1" dirty="0" smtClean="0">
                <a:solidFill>
                  <a:srgbClr val="73623C"/>
                </a:solidFill>
                <a:latin typeface="Century gothic" pitchFamily="18" charset="0"/>
              </a:rPr>
              <a:t>con Purpurina – Starry Eyes</a:t>
            </a:r>
          </a:p>
          <a:p>
            <a:pPr marL="0" lvl="0" indent="0">
              <a:buSzTx/>
              <a:buNone/>
              <a:defRPr sz="1800"/>
            </a:pPr>
            <a:endParaRPr lang="en-US" sz="2400" b="1" i="1" dirty="0">
              <a:solidFill>
                <a:srgbClr val="73623C"/>
              </a:solidFill>
              <a:latin typeface="Century gothic"/>
              <a:cs typeface="Century gothic"/>
            </a:endParaRPr>
          </a:p>
        </p:txBody>
      </p:sp>
      <p:sp>
        <p:nvSpPr>
          <p:cNvPr id="3" name="Rectangle 2"/>
          <p:cNvSpPr/>
          <p:nvPr/>
        </p:nvSpPr>
        <p:spPr>
          <a:xfrm>
            <a:off x="3703321" y="2161009"/>
            <a:ext cx="1752599" cy="523220"/>
          </a:xfrm>
          <a:prstGeom prst="rect">
            <a:avLst/>
          </a:prstGeom>
        </p:spPr>
        <p:txBody>
          <a:bodyPr wrap="square">
            <a:spAutoFit/>
          </a:bodyPr>
          <a:lstStyle/>
          <a:p>
            <a:pPr marL="0" lvl="0" indent="0">
              <a:buSzTx/>
              <a:buNone/>
              <a:defRPr sz="1800"/>
            </a:pPr>
            <a:r>
              <a:rPr lang="es-ES" sz="1400" b="0" i="0" dirty="0" smtClean="0">
                <a:solidFill>
                  <a:srgbClr val="000000"/>
                </a:solidFill>
                <a:latin typeface="Century gothic" pitchFamily="18" charset="0"/>
              </a:rPr>
              <a:t>EU100MGE</a:t>
            </a:r>
          </a:p>
          <a:p>
            <a:r>
              <a:rPr lang="es-ES" sz="1400" b="0" i="0" dirty="0" smtClean="0">
                <a:solidFill>
                  <a:srgbClr val="000000"/>
                </a:solidFill>
                <a:latin typeface="Century Gothic" pitchFamily="18" charset="0"/>
              </a:rPr>
              <a:t>15,00 €</a:t>
            </a:r>
          </a:p>
        </p:txBody>
      </p:sp>
      <p:sp>
        <p:nvSpPr>
          <p:cNvPr id="4" name="Rectangle 3"/>
          <p:cNvSpPr/>
          <p:nvPr/>
        </p:nvSpPr>
        <p:spPr>
          <a:xfrm>
            <a:off x="3703321" y="3046631"/>
            <a:ext cx="3352799" cy="769441"/>
          </a:xfrm>
          <a:prstGeom prst="rect">
            <a:avLst/>
          </a:prstGeom>
        </p:spPr>
        <p:txBody>
          <a:bodyPr wrap="square">
            <a:spAutoFit/>
          </a:bodyPr>
          <a:lstStyle/>
          <a:p>
            <a:pPr marL="222250" lvl="0" indent="-222250">
              <a:buSzPct val="100000"/>
              <a:buFont typeface="Arial"/>
              <a:buChar char="•"/>
            </a:pPr>
            <a:r>
              <a:rPr lang="es-ES" sz="1100" b="0" i="0" dirty="0" smtClean="0">
                <a:solidFill>
                  <a:srgbClr val="000000"/>
                </a:solidFill>
                <a:latin typeface="Century Gothic" pitchFamily="18" charset="0"/>
              </a:rPr>
              <a:t>El brillo está muy de moda para este invierno y para las fiestas.</a:t>
            </a:r>
          </a:p>
          <a:p>
            <a:pPr marL="222250" lvl="0" indent="-222250">
              <a:buSzPct val="100000"/>
              <a:buFont typeface="Arial"/>
              <a:buChar char="•"/>
            </a:pPr>
            <a:r>
              <a:rPr lang="es-ES" sz="1100" b="0" i="0" dirty="0" smtClean="0">
                <a:solidFill>
                  <a:srgbClr val="000000"/>
                </a:solidFill>
                <a:latin typeface="Century Gothic" pitchFamily="18" charset="0"/>
              </a:rPr>
              <a:t>Te ayuda a añadir un poco de brillo</a:t>
            </a:r>
          </a:p>
          <a:p>
            <a:pPr marL="222250" lvl="0" indent="-222250">
              <a:buSzPct val="100000"/>
              <a:buFont typeface="Arial"/>
              <a:buChar char="•"/>
            </a:pPr>
            <a:r>
              <a:rPr lang="es-ES" sz="1100" b="0" i="0" dirty="0" smtClean="0">
                <a:solidFill>
                  <a:srgbClr val="000000"/>
                </a:solidFill>
                <a:latin typeface="Century Gothic" pitchFamily="18" charset="0"/>
              </a:rPr>
              <a:t>Se puede usar para crear aspectos sutiles o atrevidos</a:t>
            </a:r>
          </a:p>
        </p:txBody>
      </p:sp>
      <p:pic>
        <p:nvPicPr>
          <p:cNvPr id="11" name="image21.jpg"/>
          <p:cNvPicPr/>
          <p:nvPr/>
        </p:nvPicPr>
        <p:blipFill rotWithShape="1">
          <a:blip r:embed="rId2">
            <a:extLst/>
          </a:blip>
          <a:srcRect l="21720" r="21817"/>
          <a:stretch/>
        </p:blipFill>
        <p:spPr>
          <a:xfrm>
            <a:off x="2286000" y="1352550"/>
            <a:ext cx="1341120" cy="2377355"/>
          </a:xfrm>
          <a:prstGeom prst="rect">
            <a:avLst/>
          </a:prstGeom>
          <a:ln w="12700">
            <a:miter lim="400000"/>
          </a:ln>
        </p:spPr>
      </p:pic>
    </p:spTree>
    <p:extLst>
      <p:ext uri="{BB962C8B-B14F-4D97-AF65-F5344CB8AC3E}">
        <p14:creationId xmlns:p14="http://schemas.microsoft.com/office/powerpoint/2010/main" val="41424365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24.jpg"/>
          <p:cNvPicPr/>
          <p:nvPr/>
        </p:nvPicPr>
        <p:blipFill rotWithShape="1">
          <a:blip r:embed="rId2">
            <a:extLst/>
          </a:blip>
          <a:srcRect l="-85" t="22" r="-1" b="15210"/>
          <a:stretch/>
        </p:blipFill>
        <p:spPr>
          <a:xfrm>
            <a:off x="228600" y="1124712"/>
            <a:ext cx="3584448" cy="3035808"/>
          </a:xfrm>
          <a:prstGeom prst="rect">
            <a:avLst/>
          </a:prstGeom>
          <a:ln w="12700">
            <a:miter lim="400000"/>
          </a:ln>
        </p:spPr>
      </p:pic>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Gel</a:t>
            </a:r>
          </a:p>
        </p:txBody>
      </p:sp>
      <p:sp>
        <p:nvSpPr>
          <p:cNvPr id="2" name="Rectangle 1"/>
          <p:cNvSpPr/>
          <p:nvPr/>
        </p:nvSpPr>
        <p:spPr>
          <a:xfrm>
            <a:off x="4683056" y="1123950"/>
            <a:ext cx="3824785" cy="1458861"/>
          </a:xfrm>
          <a:prstGeom prst="rect">
            <a:avLst/>
          </a:prstGeom>
        </p:spPr>
        <p:txBody>
          <a:bodyPr wrap="none">
            <a:spAutoFit/>
          </a:bodyPr>
          <a:lstStyle/>
          <a:p>
            <a:pPr>
              <a:lnSpc>
                <a:spcPct val="90000"/>
              </a:lnSpc>
              <a:defRPr sz="1800"/>
            </a:pPr>
            <a:r>
              <a:rPr lang="es-ES" sz="2400" b="1" i="1" dirty="0" smtClean="0">
                <a:solidFill>
                  <a:srgbClr val="73623C"/>
                </a:solidFill>
                <a:latin typeface="Century gothic" pitchFamily="18" charset="0"/>
              </a:rPr>
              <a:t>Motives</a:t>
            </a:r>
            <a:r>
              <a:rPr lang="es-ES" sz="2400" b="1" i="1" baseline="30000" dirty="0" smtClean="0">
                <a:solidFill>
                  <a:srgbClr val="73623C"/>
                </a:solidFill>
                <a:latin typeface="Century gothic" pitchFamily="18" charset="0"/>
              </a:rPr>
              <a:t>®</a:t>
            </a:r>
            <a:r>
              <a:rPr lang="es-ES" sz="2400" b="1" i="1" dirty="0" smtClean="0">
                <a:solidFill>
                  <a:srgbClr val="73623C"/>
                </a:solidFill>
                <a:latin typeface="Century gothic" pitchFamily="18" charset="0"/>
              </a:rPr>
              <a:t> </a:t>
            </a:r>
            <a:r>
              <a:rPr lang="es-ES" sz="2400" b="1" i="1" dirty="0" smtClean="0">
                <a:solidFill>
                  <a:srgbClr val="73623C"/>
                </a:solidFill>
              </a:rPr>
              <a:t>Delineador</a:t>
            </a:r>
            <a:r>
              <a:rPr lang="es-ES" sz="2400" b="1" i="1" dirty="0" smtClean="0">
                <a:solidFill>
                  <a:srgbClr val="73623C"/>
                </a:solidFill>
              </a:rPr>
              <a:t> </a:t>
            </a:r>
            <a:r>
              <a:rPr lang="es-ES" sz="2400" b="1" i="1" dirty="0" smtClean="0">
                <a:solidFill>
                  <a:srgbClr val="73623C"/>
                </a:solidFill>
              </a:rPr>
              <a:t/>
            </a:r>
            <a:br>
              <a:rPr lang="es-ES" sz="2400" b="1" i="1" dirty="0" smtClean="0">
                <a:solidFill>
                  <a:srgbClr val="73623C"/>
                </a:solidFill>
              </a:rPr>
            </a:br>
            <a:r>
              <a:rPr lang="es-ES" sz="2400" b="1" i="1" dirty="0" smtClean="0">
                <a:solidFill>
                  <a:srgbClr val="73623C"/>
                </a:solidFill>
              </a:rPr>
              <a:t>de</a:t>
            </a:r>
            <a:r>
              <a:rPr lang="es-ES" sz="2400" b="1" i="1" dirty="0" smtClean="0">
                <a:solidFill>
                  <a:srgbClr val="73623C"/>
                </a:solidFill>
              </a:rPr>
              <a:t> Ojos Mineral en Gel – </a:t>
            </a:r>
            <a:r>
              <a:rPr lang="en-US" sz="2400" dirty="0" smtClean="0"/>
              <a:t/>
            </a:r>
            <a:br>
              <a:rPr lang="en-US" sz="2400" dirty="0" smtClean="0"/>
            </a:br>
            <a:r>
              <a:rPr lang="es-ES" sz="2400" b="1" i="1" dirty="0" smtClean="0">
                <a:solidFill>
                  <a:srgbClr val="73623C"/>
                </a:solidFill>
              </a:rPr>
              <a:t>Little Black Dress</a:t>
            </a:r>
          </a:p>
          <a:p>
            <a:pPr marL="0" lvl="0" indent="0">
              <a:buSzTx/>
              <a:buNone/>
              <a:defRPr sz="1800"/>
            </a:pPr>
            <a:endParaRPr lang="en-US" sz="2400" b="1" i="1" dirty="0">
              <a:solidFill>
                <a:srgbClr val="73623C"/>
              </a:solidFill>
              <a:latin typeface="Century gothic"/>
              <a:cs typeface="Century gothic"/>
            </a:endParaRPr>
          </a:p>
        </p:txBody>
      </p:sp>
      <p:sp>
        <p:nvSpPr>
          <p:cNvPr id="3" name="Rectangle 2"/>
          <p:cNvSpPr/>
          <p:nvPr/>
        </p:nvSpPr>
        <p:spPr>
          <a:xfrm>
            <a:off x="4683057" y="2266950"/>
            <a:ext cx="3971255" cy="523220"/>
          </a:xfrm>
          <a:prstGeom prst="rect">
            <a:avLst/>
          </a:prstGeom>
        </p:spPr>
        <p:txBody>
          <a:bodyPr wrap="square">
            <a:spAutoFit/>
          </a:bodyPr>
          <a:lstStyle/>
          <a:p>
            <a:pPr marL="0" lvl="0" indent="0">
              <a:buSzTx/>
              <a:buNone/>
              <a:defRPr sz="1800"/>
            </a:pPr>
            <a:r>
              <a:rPr lang="es-ES" sz="1400" b="0" i="0" dirty="0" smtClean="0">
                <a:solidFill>
                  <a:srgbClr val="000000"/>
                </a:solidFill>
                <a:latin typeface="Century gothic" pitchFamily="18" charset="0"/>
              </a:rPr>
              <a:t>EU002GEL2</a:t>
            </a:r>
            <a:endParaRPr lang="es-ES" sz="1400" b="0" i="0" dirty="0" smtClean="0">
              <a:solidFill>
                <a:srgbClr val="000000"/>
              </a:solidFill>
              <a:latin typeface="Century gothic" pitchFamily="18" charset="0"/>
            </a:endParaRPr>
          </a:p>
          <a:p>
            <a:r>
              <a:rPr lang="es-ES" sz="1400" b="0" i="0" dirty="0" smtClean="0">
                <a:solidFill>
                  <a:srgbClr val="000000"/>
                </a:solidFill>
                <a:latin typeface="Century Gothic" pitchFamily="18" charset="0"/>
              </a:rPr>
              <a:t>17,75 €</a:t>
            </a:r>
          </a:p>
        </p:txBody>
      </p:sp>
      <p:sp>
        <p:nvSpPr>
          <p:cNvPr id="4" name="Rectangle 3"/>
          <p:cNvSpPr/>
          <p:nvPr/>
        </p:nvSpPr>
        <p:spPr>
          <a:xfrm>
            <a:off x="4683057" y="2876550"/>
            <a:ext cx="4139181" cy="1446550"/>
          </a:xfrm>
          <a:prstGeom prst="rect">
            <a:avLst/>
          </a:prstGeom>
        </p:spPr>
        <p:txBody>
          <a:bodyPr wrap="square">
            <a:spAutoFit/>
          </a:bodyPr>
          <a:lstStyle/>
          <a:p>
            <a:pPr marL="200025" lvl="0" indent="-200025">
              <a:buFont typeface="Arial"/>
              <a:buChar char="•"/>
              <a:defRPr sz="1800"/>
            </a:pPr>
            <a:r>
              <a:rPr lang="es-ES" sz="1100" b="0" i="0" dirty="0" smtClean="0">
                <a:solidFill>
                  <a:srgbClr val="000000"/>
                </a:solidFill>
                <a:latin typeface="Century gothic" pitchFamily="18" charset="0"/>
              </a:rPr>
              <a:t>Facilita una aplicación de lujo, suave como la seda </a:t>
            </a:r>
          </a:p>
          <a:p>
            <a:pPr marL="0" lvl="0" indent="0">
              <a:buSzTx/>
              <a:buNone/>
              <a:defRPr sz="1800"/>
            </a:pPr>
            <a:r>
              <a:rPr lang="es-ES" sz="1100" b="0" i="0" dirty="0" smtClean="0">
                <a:solidFill>
                  <a:srgbClr val="000000"/>
                </a:solidFill>
                <a:latin typeface="Century gothic" pitchFamily="18" charset="0"/>
              </a:rPr>
              <a:t> con una simple pincelada</a:t>
            </a:r>
          </a:p>
          <a:p>
            <a:pPr marL="200025" lvl="0" indent="-200025">
              <a:buFont typeface="Arial"/>
              <a:buChar char="•"/>
              <a:defRPr sz="1800"/>
            </a:pPr>
            <a:r>
              <a:rPr lang="es-ES" sz="1100" b="0" i="0" dirty="0" smtClean="0">
                <a:solidFill>
                  <a:srgbClr val="000000"/>
                </a:solidFill>
                <a:latin typeface="Century gothic" pitchFamily="18" charset="0"/>
              </a:rPr>
              <a:t>Los pigmentos minerales naturales equilibran la piel, le dan un aspecto saludable </a:t>
            </a:r>
          </a:p>
          <a:p>
            <a:pPr marL="0" lvl="0" indent="0">
              <a:buSzTx/>
              <a:buNone/>
              <a:defRPr sz="1800"/>
            </a:pPr>
            <a:r>
              <a:rPr lang="es-ES" sz="1100" b="0" i="0" dirty="0" smtClean="0">
                <a:solidFill>
                  <a:srgbClr val="000000"/>
                </a:solidFill>
                <a:latin typeface="Century gothic" pitchFamily="18" charset="0"/>
              </a:rPr>
              <a:t> con una larga duración</a:t>
            </a:r>
          </a:p>
          <a:p>
            <a:pPr marL="200025" lvl="0" indent="-200025">
              <a:buFont typeface="Arial"/>
              <a:buChar char="•"/>
              <a:defRPr sz="1800"/>
            </a:pPr>
            <a:r>
              <a:rPr lang="es-ES" sz="1100" b="0" i="0" dirty="0" smtClean="0">
                <a:solidFill>
                  <a:srgbClr val="000000"/>
                </a:solidFill>
                <a:latin typeface="Century gothic" pitchFamily="18" charset="0"/>
              </a:rPr>
              <a:t>Ofrece una variedad de colores con un acabado perlado y</a:t>
            </a:r>
          </a:p>
          <a:p>
            <a:pPr marL="0" lvl="0" indent="0">
              <a:buSzTx/>
              <a:buNone/>
              <a:defRPr sz="1800"/>
            </a:pPr>
            <a:r>
              <a:rPr lang="es-ES" sz="1100" b="0" i="0" dirty="0" smtClean="0">
                <a:solidFill>
                  <a:srgbClr val="000000"/>
                </a:solidFill>
                <a:latin typeface="Century gothic" pitchFamily="18" charset="0"/>
              </a:rPr>
              <a:t> una intensa fijación sin talco, parabenos ni</a:t>
            </a:r>
          </a:p>
          <a:p>
            <a:pPr marL="0" lvl="0" indent="0">
              <a:buSzTx/>
              <a:buNone/>
              <a:defRPr sz="1800"/>
            </a:pPr>
            <a:r>
              <a:rPr lang="es-ES" sz="1100" b="0" i="0" dirty="0" smtClean="0">
                <a:solidFill>
                  <a:srgbClr val="000000"/>
                </a:solidFill>
                <a:latin typeface="Century gothic" pitchFamily="18" charset="0"/>
              </a:rPr>
              <a:t> fragancia</a:t>
            </a:r>
          </a:p>
          <a:p>
            <a:pPr lvl="0">
              <a:buSzTx/>
              <a:defRPr sz="1800"/>
            </a:pPr>
            <a:endParaRPr lang="en-US" sz="1100" b="1" dirty="0" smtClean="0">
              <a:latin typeface="Century gothic"/>
              <a:cs typeface="Century gothic"/>
            </a:endParaRPr>
          </a:p>
        </p:txBody>
      </p:sp>
      <p:pic>
        <p:nvPicPr>
          <p:cNvPr id="10" name="image23.jpeg"/>
          <p:cNvPicPr/>
          <p:nvPr/>
        </p:nvPicPr>
        <p:blipFill rotWithShape="1">
          <a:blip r:embed="rId3">
            <a:extLst/>
          </a:blip>
          <a:srcRect l="33870" r="36943"/>
          <a:stretch/>
        </p:blipFill>
        <p:spPr>
          <a:xfrm>
            <a:off x="3660648" y="1047750"/>
            <a:ext cx="868680" cy="2958793"/>
          </a:xfrm>
          <a:prstGeom prst="rect">
            <a:avLst/>
          </a:prstGeom>
          <a:ln w="12700">
            <a:miter lim="400000"/>
          </a:ln>
        </p:spPr>
      </p:pic>
    </p:spTree>
    <p:extLst>
      <p:ext uri="{BB962C8B-B14F-4D97-AF65-F5344CB8AC3E}">
        <p14:creationId xmlns:p14="http://schemas.microsoft.com/office/powerpoint/2010/main" val="21866267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xfrm>
            <a:off x="0" y="205977"/>
            <a:ext cx="9144000" cy="994175"/>
          </a:xfrm>
          <a:prstGeom prst="rect">
            <a:avLst/>
          </a:prstGeom>
        </p:spPr>
        <p:txBody>
          <a:bodyPr/>
          <a:lstStyle/>
          <a:p>
            <a:pPr lvl="0">
              <a:defRPr sz="1800">
                <a:solidFill>
                  <a:srgbClr val="000000"/>
                </a:solidFill>
              </a:defRPr>
            </a:pPr>
            <a:r>
              <a:rPr lang="es-ES" sz="2800" b="0" i="0" dirty="0" smtClean="0">
                <a:solidFill>
                  <a:srgbClr val="86754D"/>
                </a:solidFill>
              </a:rPr>
              <a:t>Paso 7: Máscara</a:t>
            </a:r>
          </a:p>
        </p:txBody>
      </p:sp>
      <p:sp>
        <p:nvSpPr>
          <p:cNvPr id="165" name="Shape 165"/>
          <p:cNvSpPr>
            <a:spLocks noGrp="1"/>
          </p:cNvSpPr>
          <p:nvPr>
            <p:ph type="body" idx="1"/>
          </p:nvPr>
        </p:nvSpPr>
        <p:spPr>
          <a:xfrm>
            <a:off x="457200" y="1200150"/>
            <a:ext cx="8138160" cy="3255472"/>
          </a:xfrm>
          <a:prstGeom prst="rect">
            <a:avLst/>
          </a:prstGeom>
        </p:spPr>
        <p:txBody>
          <a:bodyPr/>
          <a:lstStyle/>
          <a:p>
            <a:pPr>
              <a:buSzTx/>
              <a:defRPr sz="1800"/>
            </a:pPr>
            <a:r>
              <a:rPr lang="es-ES" sz="2800" b="0" i="1" dirty="0" smtClean="0">
                <a:solidFill>
                  <a:srgbClr val="000000"/>
                </a:solidFill>
              </a:rPr>
              <a:t>Finalidad de la máscara (Wikipedia)</a:t>
            </a:r>
          </a:p>
          <a:p>
            <a:pPr lvl="1">
              <a:buSzTx/>
              <a:defRPr sz="1800"/>
            </a:pPr>
            <a:r>
              <a:rPr lang="es-ES" sz="2000" b="0" i="0" dirty="0" smtClean="0">
                <a:solidFill>
                  <a:srgbClr val="000000"/>
                </a:solidFill>
              </a:rPr>
              <a:t>La </a:t>
            </a:r>
            <a:r>
              <a:rPr lang="es-ES" sz="2000" b="1" i="0" dirty="0" smtClean="0">
                <a:solidFill>
                  <a:srgbClr val="000000"/>
                </a:solidFill>
              </a:rPr>
              <a:t>máscara</a:t>
            </a:r>
            <a:r>
              <a:rPr lang="es-ES" sz="2000" b="0" i="0" dirty="0" smtClean="0">
                <a:solidFill>
                  <a:srgbClr val="000000"/>
                </a:solidFill>
              </a:rPr>
              <a:t> es un cosmético que se usa habitualmente para resaltar los ojos. Puede oscurecer, alargar, dar volumen o definir las pestañas.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xfrm>
            <a:off x="722312" y="3305176"/>
            <a:ext cx="7772401" cy="1838325"/>
          </a:xfrm>
          <a:prstGeom prst="rect">
            <a:avLst/>
          </a:prstGeom>
        </p:spPr>
        <p:txBody>
          <a:bodyPr/>
          <a:lstStyle>
            <a:lvl1pPr>
              <a:defRPr b="1"/>
            </a:lvl1pPr>
          </a:lstStyle>
          <a:p>
            <a:pPr lvl="0">
              <a:defRPr sz="1800" b="0">
                <a:solidFill>
                  <a:srgbClr val="000000"/>
                </a:solidFill>
              </a:defRPr>
            </a:pPr>
            <a:r>
              <a:rPr lang="es-ES" sz="4000" b="0" i="0" dirty="0" smtClean="0">
                <a:solidFill>
                  <a:srgbClr val="86754D"/>
                </a:solidFill>
              </a:rPr>
              <a:t>Opciones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196" t="7957" r="31631" b="6610"/>
          <a:stretch/>
        </p:blipFill>
        <p:spPr>
          <a:xfrm>
            <a:off x="1234683" y="917275"/>
            <a:ext cx="1728555" cy="3586779"/>
          </a:xfrm>
          <a:prstGeom prst="rect">
            <a:avLst/>
          </a:prstGeom>
        </p:spPr>
      </p:pic>
      <p:sp>
        <p:nvSpPr>
          <p:cNvPr id="125" name="Shape 125"/>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Motives de Loren Ridinger</a:t>
            </a:r>
          </a:p>
        </p:txBody>
      </p:sp>
      <p:sp>
        <p:nvSpPr>
          <p:cNvPr id="2" name="Rectangle 1"/>
          <p:cNvSpPr/>
          <p:nvPr/>
        </p:nvSpPr>
        <p:spPr>
          <a:xfrm>
            <a:off x="3081638" y="869394"/>
            <a:ext cx="2869696" cy="830997"/>
          </a:xfrm>
          <a:prstGeom prst="rect">
            <a:avLst/>
          </a:prstGeom>
        </p:spPr>
        <p:txBody>
          <a:bodyPr wrap="none">
            <a:spAutoFit/>
          </a:bodyPr>
          <a:lstStyle/>
          <a:p>
            <a:pPr>
              <a:defRPr sz="1800"/>
            </a:pPr>
            <a:r>
              <a:rPr lang="es-ES" sz="2400" b="1" i="1" dirty="0">
                <a:solidFill>
                  <a:srgbClr val="73623C"/>
                </a:solidFill>
                <a:latin typeface="Century gothic" pitchFamily="18" charset="0"/>
              </a:rPr>
              <a:t>Motives</a:t>
            </a:r>
            <a:r>
              <a:rPr lang="es-ES" sz="2400" b="1" i="1" baseline="30000" dirty="0">
                <a:solidFill>
                  <a:srgbClr val="73623C"/>
                </a:solidFill>
                <a:latin typeface="Century gothic" pitchFamily="18" charset="0"/>
              </a:rPr>
              <a:t>®</a:t>
            </a:r>
            <a:r>
              <a:rPr lang="es-ES" sz="2400" b="1" i="1" dirty="0">
                <a:solidFill>
                  <a:srgbClr val="73623C"/>
                </a:solidFill>
                <a:latin typeface="Century gothic" pitchFamily="18" charset="0"/>
              </a:rPr>
              <a:t> </a:t>
            </a:r>
            <a:r>
              <a:rPr lang="es-ES" sz="2400" b="1" i="1" dirty="0" err="1">
                <a:solidFill>
                  <a:srgbClr val="73623C"/>
                </a:solidFill>
              </a:rPr>
              <a:t>Lustrafy</a:t>
            </a:r>
            <a:r>
              <a:rPr lang="es-ES" sz="2400" b="1" i="1" dirty="0">
                <a:solidFill>
                  <a:srgbClr val="73623C"/>
                </a:solidFill>
              </a:rPr>
              <a:t> </a:t>
            </a:r>
          </a:p>
          <a:p>
            <a:pPr>
              <a:defRPr sz="1800"/>
            </a:pPr>
            <a:r>
              <a:rPr lang="es-ES" sz="2400" b="1" i="1" dirty="0">
                <a:solidFill>
                  <a:srgbClr val="73623C"/>
                </a:solidFill>
              </a:rPr>
              <a:t>Máscara</a:t>
            </a:r>
          </a:p>
        </p:txBody>
      </p:sp>
      <p:sp>
        <p:nvSpPr>
          <p:cNvPr id="3" name="Rectangle 2"/>
          <p:cNvSpPr/>
          <p:nvPr/>
        </p:nvSpPr>
        <p:spPr>
          <a:xfrm>
            <a:off x="3308410" y="2154817"/>
            <a:ext cx="3971255" cy="523220"/>
          </a:xfrm>
          <a:prstGeom prst="rect">
            <a:avLst/>
          </a:prstGeom>
        </p:spPr>
        <p:txBody>
          <a:bodyPr wrap="square">
            <a:spAutoFit/>
          </a:bodyPr>
          <a:lstStyle/>
          <a:p>
            <a:pPr marL="0" lvl="0" indent="0">
              <a:buSzTx/>
              <a:buNone/>
              <a:defRPr sz="1800"/>
            </a:pPr>
            <a:r>
              <a:rPr lang="es-ES" sz="1400" b="0" i="0" dirty="0" smtClean="0">
                <a:solidFill>
                  <a:srgbClr val="000000"/>
                </a:solidFill>
                <a:latin typeface="Century gothic" pitchFamily="18" charset="0"/>
              </a:rPr>
              <a:t>VARIOS</a:t>
            </a:r>
          </a:p>
          <a:p>
            <a:r>
              <a:rPr lang="es-ES" sz="1400" b="0" i="0" dirty="0" smtClean="0">
                <a:solidFill>
                  <a:srgbClr val="000000"/>
                </a:solidFill>
                <a:latin typeface="Century Gothic" pitchFamily="18" charset="0"/>
              </a:rPr>
              <a:t>20,50 €</a:t>
            </a:r>
          </a:p>
        </p:txBody>
      </p:sp>
      <p:sp>
        <p:nvSpPr>
          <p:cNvPr id="15" name="Rectangle 14"/>
          <p:cNvSpPr/>
          <p:nvPr/>
        </p:nvSpPr>
        <p:spPr>
          <a:xfrm>
            <a:off x="3308409" y="2835354"/>
            <a:ext cx="4844991" cy="1107996"/>
          </a:xfrm>
          <a:prstGeom prst="rect">
            <a:avLst/>
          </a:prstGeom>
        </p:spPr>
        <p:txBody>
          <a:bodyPr wrap="square">
            <a:spAutoFit/>
          </a:bodyPr>
          <a:lstStyle/>
          <a:p>
            <a:pPr marL="200025" lvl="0" indent="-200025">
              <a:buFont typeface="Arial"/>
              <a:buChar char="•"/>
              <a:defRPr sz="1800"/>
            </a:pPr>
            <a:r>
              <a:rPr lang="es-ES" sz="1100" b="0" i="0" dirty="0" smtClean="0">
                <a:solidFill>
                  <a:srgbClr val="000000"/>
                </a:solidFill>
                <a:latin typeface="Century gothic" pitchFamily="18" charset="0"/>
              </a:rPr>
              <a:t>Fórmula exquisitamente rica con un gran cepillo que</a:t>
            </a:r>
          </a:p>
          <a:p>
            <a:pPr lvl="1">
              <a:defRPr sz="1800"/>
            </a:pPr>
            <a:r>
              <a:rPr lang="es-ES" sz="1100" b="0" i="0" dirty="0" smtClean="0">
                <a:solidFill>
                  <a:srgbClr val="000000"/>
                </a:solidFill>
                <a:latin typeface="Century gothic" pitchFamily="18" charset="0"/>
              </a:rPr>
              <a:t> aporta volumen con cada toque para unas pestañas preciosas y sexis </a:t>
            </a:r>
          </a:p>
          <a:p>
            <a:pPr marL="200025" lvl="0" indent="-200025">
              <a:buFont typeface="Arial"/>
              <a:buChar char="•"/>
              <a:defRPr sz="1800"/>
            </a:pPr>
            <a:r>
              <a:rPr lang="es-ES" sz="1100" b="0" i="0" dirty="0" smtClean="0">
                <a:solidFill>
                  <a:srgbClr val="000000"/>
                </a:solidFill>
                <a:latin typeface="Century gothic" pitchFamily="18" charset="0"/>
              </a:rPr>
              <a:t>Riza las pestañas sin usar un rizador</a:t>
            </a:r>
          </a:p>
          <a:p>
            <a:pPr marL="200025" lvl="0" indent="-200025">
              <a:buFont typeface="Arial"/>
              <a:buChar char="•"/>
              <a:defRPr sz="1800"/>
            </a:pPr>
            <a:r>
              <a:rPr lang="es-ES" sz="1100" b="0" i="0" dirty="0" smtClean="0">
                <a:solidFill>
                  <a:srgbClr val="000000"/>
                </a:solidFill>
                <a:latin typeface="Century gothic" pitchFamily="18" charset="0"/>
              </a:rPr>
              <a:t>No comedógeno e hipoalergénico </a:t>
            </a:r>
          </a:p>
          <a:p>
            <a:pPr marL="200025" lvl="0" indent="-200025">
              <a:buFont typeface="Arial"/>
              <a:buChar char="•"/>
              <a:defRPr sz="1800"/>
            </a:pPr>
            <a:r>
              <a:rPr lang="es-ES" sz="1100" b="0" i="0" dirty="0" smtClean="0">
                <a:solidFill>
                  <a:srgbClr val="000000"/>
                </a:solidFill>
                <a:latin typeface="Century gothic" pitchFamily="18" charset="0"/>
              </a:rPr>
              <a:t>Reforzado con pantenol para alargar y acondicionar las pestañas </a:t>
            </a:r>
          </a:p>
          <a:p>
            <a:pPr marL="200025" lvl="0" indent="-200025">
              <a:buFont typeface="Arial"/>
              <a:buChar char="•"/>
              <a:defRPr sz="1800"/>
            </a:pPr>
            <a:r>
              <a:rPr lang="es-ES" sz="1100" b="0" i="0" dirty="0" smtClean="0">
                <a:solidFill>
                  <a:srgbClr val="000000"/>
                </a:solidFill>
                <a:latin typeface="Century gothic" pitchFamily="18" charset="0"/>
              </a:rPr>
              <a:t>Crea pestañas "de pasarela", difuminadas, libres de descamación y ultraglamurosas </a:t>
            </a:r>
          </a:p>
        </p:txBody>
      </p:sp>
    </p:spTree>
    <p:extLst>
      <p:ext uri="{BB962C8B-B14F-4D97-AF65-F5344CB8AC3E}">
        <p14:creationId xmlns:p14="http://schemas.microsoft.com/office/powerpoint/2010/main" val="21494063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6800" y="1200150"/>
            <a:ext cx="2867527" cy="2867527"/>
          </a:xfrm>
          <a:prstGeom prst="rect">
            <a:avLst/>
          </a:prstGeom>
        </p:spPr>
      </p:pic>
      <p:sp>
        <p:nvSpPr>
          <p:cNvPr id="125" name="Shape 125"/>
          <p:cNvSpPr>
            <a:spLocks noGrp="1"/>
          </p:cNvSpPr>
          <p:nvPr>
            <p:ph type="title"/>
          </p:nvPr>
        </p:nvSpPr>
        <p:spPr>
          <a:xfrm>
            <a:off x="37795" y="207002"/>
            <a:ext cx="9144000" cy="857251"/>
          </a:xfrm>
          <a:prstGeom prst="rect">
            <a:avLst/>
          </a:prstGeom>
        </p:spPr>
        <p:txBody>
          <a:bodyPr/>
          <a:lstStyle/>
          <a:p>
            <a:pPr lvl="0">
              <a:defRPr sz="1800">
                <a:solidFill>
                  <a:srgbClr val="000000"/>
                </a:solidFill>
              </a:defRPr>
            </a:pPr>
            <a:r>
              <a:rPr lang="es-ES" sz="2800" b="0" i="0" dirty="0" smtClean="0">
                <a:solidFill>
                  <a:srgbClr val="86754D"/>
                </a:solidFill>
              </a:rPr>
              <a:t>Motives de Loren Ridinger</a:t>
            </a:r>
          </a:p>
        </p:txBody>
      </p:sp>
      <p:sp>
        <p:nvSpPr>
          <p:cNvPr id="2" name="Rectangle 1"/>
          <p:cNvSpPr/>
          <p:nvPr/>
        </p:nvSpPr>
        <p:spPr>
          <a:xfrm>
            <a:off x="3352800" y="1216653"/>
            <a:ext cx="3517310" cy="1569660"/>
          </a:xfrm>
          <a:prstGeom prst="rect">
            <a:avLst/>
          </a:prstGeom>
        </p:spPr>
        <p:txBody>
          <a:bodyPr wrap="none">
            <a:spAutoFit/>
          </a:bodyPr>
          <a:lstStyle/>
          <a:p>
            <a:pPr>
              <a:defRPr sz="1800"/>
            </a:pPr>
            <a:r>
              <a:rPr lang="es-ES" sz="2400" b="1" i="1" dirty="0">
                <a:solidFill>
                  <a:srgbClr val="73623C"/>
                </a:solidFill>
                <a:latin typeface="Century gothic" pitchFamily="18" charset="0"/>
              </a:rPr>
              <a:t>Máscara de pestañas </a:t>
            </a:r>
            <a:endParaRPr lang="es-ES" sz="2400" b="1" i="1" dirty="0" smtClean="0">
              <a:solidFill>
                <a:srgbClr val="73623C"/>
              </a:solidFill>
              <a:latin typeface="Century gothic" pitchFamily="18" charset="0"/>
            </a:endParaRPr>
          </a:p>
          <a:p>
            <a:pPr>
              <a:defRPr sz="1800"/>
            </a:pPr>
            <a:r>
              <a:rPr lang="es-ES" sz="2400" b="1" i="1" dirty="0" smtClean="0">
                <a:solidFill>
                  <a:srgbClr val="73623C"/>
                </a:solidFill>
                <a:latin typeface="Century gothic" pitchFamily="18" charset="0"/>
              </a:rPr>
              <a:t>de </a:t>
            </a:r>
            <a:r>
              <a:rPr lang="es-ES" sz="2400" b="1" i="1" dirty="0">
                <a:solidFill>
                  <a:srgbClr val="73623C"/>
                </a:solidFill>
                <a:latin typeface="Century gothic" pitchFamily="18" charset="0"/>
              </a:rPr>
              <a:t>alta definición</a:t>
            </a:r>
          </a:p>
          <a:p>
            <a:pPr>
              <a:defRPr sz="1800"/>
            </a:pPr>
            <a:r>
              <a:rPr lang="es-ES" sz="2400" b="1" i="1" dirty="0" err="1">
                <a:solidFill>
                  <a:srgbClr val="73623C"/>
                </a:solidFill>
              </a:rPr>
              <a:t>Lustrafy</a:t>
            </a:r>
            <a:r>
              <a:rPr lang="es-ES" sz="2400" b="1" i="1" dirty="0">
                <a:solidFill>
                  <a:srgbClr val="73623C"/>
                </a:solidFill>
              </a:rPr>
              <a:t> de </a:t>
            </a:r>
            <a:r>
              <a:rPr lang="es-ES" sz="2400" b="1" i="1" dirty="0" smtClean="0">
                <a:solidFill>
                  <a:srgbClr val="73623C"/>
                </a:solidFill>
              </a:rPr>
              <a:t>Motives</a:t>
            </a:r>
            <a:r>
              <a:rPr lang="es-ES" sz="2400" b="1" i="1" baseline="30000" dirty="0" smtClean="0">
                <a:solidFill>
                  <a:srgbClr val="73623C"/>
                </a:solidFill>
              </a:rPr>
              <a:t>®</a:t>
            </a:r>
            <a:endParaRPr lang="es-ES" sz="2400" b="1" i="1" baseline="30000" dirty="0">
              <a:solidFill>
                <a:srgbClr val="73623C"/>
              </a:solidFill>
            </a:endParaRPr>
          </a:p>
          <a:p>
            <a:pPr marL="0" lvl="0" indent="0">
              <a:buSzTx/>
              <a:buNone/>
              <a:defRPr sz="1800"/>
            </a:pPr>
            <a:endParaRPr lang="en-US" sz="2400" b="1" i="1" dirty="0">
              <a:solidFill>
                <a:srgbClr val="73623C"/>
              </a:solidFill>
              <a:latin typeface="Century gothic"/>
              <a:cs typeface="Century gothic"/>
            </a:endParaRPr>
          </a:p>
        </p:txBody>
      </p:sp>
      <p:sp>
        <p:nvSpPr>
          <p:cNvPr id="3" name="Rectangle 2"/>
          <p:cNvSpPr/>
          <p:nvPr/>
        </p:nvSpPr>
        <p:spPr>
          <a:xfrm>
            <a:off x="3474721" y="2657386"/>
            <a:ext cx="1752599" cy="523220"/>
          </a:xfrm>
          <a:prstGeom prst="rect">
            <a:avLst/>
          </a:prstGeom>
        </p:spPr>
        <p:txBody>
          <a:bodyPr wrap="square">
            <a:spAutoFit/>
          </a:bodyPr>
          <a:lstStyle/>
          <a:p>
            <a:pPr marL="0" lvl="0" indent="0">
              <a:buSzTx/>
              <a:buNone/>
              <a:defRPr sz="1800"/>
            </a:pPr>
            <a:r>
              <a:rPr lang="es-ES" sz="1400" b="0" i="0" dirty="0" smtClean="0">
                <a:solidFill>
                  <a:srgbClr val="000000"/>
                </a:solidFill>
                <a:latin typeface="Century gothic" pitchFamily="18" charset="0"/>
              </a:rPr>
              <a:t>VARIOS</a:t>
            </a:r>
          </a:p>
          <a:p>
            <a:r>
              <a:rPr lang="es-ES" sz="1400" b="0" i="0" dirty="0" smtClean="0">
                <a:solidFill>
                  <a:srgbClr val="000000"/>
                </a:solidFill>
                <a:latin typeface="Century Gothic" pitchFamily="18" charset="0"/>
              </a:rPr>
              <a:t>20,50 €</a:t>
            </a:r>
          </a:p>
        </p:txBody>
      </p:sp>
      <p:sp>
        <p:nvSpPr>
          <p:cNvPr id="4" name="Rectangle 3"/>
          <p:cNvSpPr/>
          <p:nvPr/>
        </p:nvSpPr>
        <p:spPr>
          <a:xfrm>
            <a:off x="3474721" y="3266986"/>
            <a:ext cx="4526279" cy="600164"/>
          </a:xfrm>
          <a:prstGeom prst="rect">
            <a:avLst/>
          </a:prstGeom>
        </p:spPr>
        <p:txBody>
          <a:bodyPr wrap="square">
            <a:spAutoFit/>
          </a:bodyPr>
          <a:lstStyle/>
          <a:p>
            <a:pPr marL="171450" indent="-171450">
              <a:buFont typeface="Arial"/>
              <a:buChar char="•"/>
            </a:pPr>
            <a:r>
              <a:rPr lang="es-ES" sz="1100" b="0" i="0" dirty="0" smtClean="0">
                <a:solidFill>
                  <a:srgbClr val="000000"/>
                </a:solidFill>
                <a:latin typeface="Century Gothic" pitchFamily="18" charset="0"/>
              </a:rPr>
              <a:t>No forma grumos, no se descama ni pinga </a:t>
            </a:r>
          </a:p>
          <a:p>
            <a:pPr marL="171450" indent="-171450">
              <a:buFont typeface="Arial"/>
              <a:buChar char="•"/>
            </a:pPr>
            <a:r>
              <a:rPr lang="es-ES" sz="1100" b="0" i="0" dirty="0" smtClean="0">
                <a:solidFill>
                  <a:srgbClr val="000000"/>
                </a:solidFill>
                <a:latin typeface="Century Gothic" pitchFamily="18" charset="0"/>
              </a:rPr>
              <a:t>Larga duración </a:t>
            </a:r>
          </a:p>
          <a:p>
            <a:pPr marL="171450" indent="-171450">
              <a:buFont typeface="Arial"/>
              <a:buChar char="•"/>
            </a:pPr>
            <a:r>
              <a:rPr lang="es-ES" sz="1100" b="0" i="0" dirty="0" smtClean="0">
                <a:solidFill>
                  <a:srgbClr val="000000"/>
                </a:solidFill>
                <a:latin typeface="Century Gothic" pitchFamily="18" charset="0"/>
              </a:rPr>
              <a:t>Su cepillo patentado proporciona una definición superior a tus pestañas </a:t>
            </a:r>
          </a:p>
        </p:txBody>
      </p:sp>
    </p:spTree>
    <p:extLst>
      <p:ext uri="{BB962C8B-B14F-4D97-AF65-F5344CB8AC3E}">
        <p14:creationId xmlns:p14="http://schemas.microsoft.com/office/powerpoint/2010/main" val="28958557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s-ES" sz="4000" b="1" i="0" dirty="0" smtClean="0">
                <a:solidFill>
                  <a:srgbClr val="86754D"/>
                </a:solidFill>
              </a:rPr>
              <a:t>A JUGAR</a:t>
            </a:r>
            <a:r>
              <a:rPr lang="en-US" sz="4000" dirty="0" smtClean="0"/>
              <a:t/>
            </a:r>
            <a:br>
              <a:rPr lang="en-US" sz="4000" dirty="0" smtClean="0"/>
            </a:br>
            <a:endParaRPr lang="en-US" sz="4000" dirty="0" smtClean="0"/>
          </a:p>
        </p:txBody>
      </p:sp>
      <p:sp>
        <p:nvSpPr>
          <p:cNvPr id="181" name="Shape 181"/>
          <p:cNvSpPr>
            <a:spLocks noGrp="1"/>
          </p:cNvSpPr>
          <p:nvPr>
            <p:ph type="body" idx="1"/>
          </p:nvPr>
        </p:nvSpPr>
        <p:spPr>
          <a:xfrm>
            <a:off x="722312" y="894158"/>
            <a:ext cx="7772401" cy="2411017"/>
          </a:xfrm>
          <a:prstGeom prst="rect">
            <a:avLst/>
          </a:prstGeom>
        </p:spPr>
        <p:txBody>
          <a:bodyPr/>
          <a:lstStyle/>
          <a:p>
            <a:pPr lvl="0"/>
            <a:r>
              <a:rPr lang="es-ES" sz="2000" b="0" i="0" dirty="0" smtClean="0">
                <a:solidFill>
                  <a:srgbClr val="888888"/>
                </a:solidFill>
              </a:rPr>
              <a:t>Ojos naturales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24.jpg" descr="http://images.shop.com/sku/002gel2/300/little-black-dress.jpg?country=USA"/>
          <p:cNvPicPr/>
          <p:nvPr/>
        </p:nvPicPr>
        <p:blipFill rotWithShape="1">
          <a:blip r:embed="rId2">
            <a:extLst/>
          </a:blip>
          <a:srcRect t="17955" r="164" b="18119"/>
          <a:stretch/>
        </p:blipFill>
        <p:spPr>
          <a:xfrm>
            <a:off x="838200" y="867918"/>
            <a:ext cx="2542032" cy="1627632"/>
          </a:xfrm>
          <a:prstGeom prst="rect">
            <a:avLst/>
          </a:prstGeom>
          <a:ln w="12700">
            <a:miter lim="400000"/>
          </a:ln>
        </p:spPr>
      </p:pic>
      <p:pic>
        <p:nvPicPr>
          <p:cNvPr id="17" name="image31.jpg" descr="http://images.shop.com/sku/1lmt/300/includes-8-eye-shadows.jpg?country=USA"/>
          <p:cNvPicPr/>
          <p:nvPr/>
        </p:nvPicPr>
        <p:blipFill rotWithShape="1">
          <a:blip r:embed="rId3">
            <a:extLst/>
          </a:blip>
          <a:srcRect t="25521" b="9520"/>
          <a:stretch/>
        </p:blipFill>
        <p:spPr>
          <a:xfrm>
            <a:off x="2389632" y="2743980"/>
            <a:ext cx="2857501" cy="1856232"/>
          </a:xfrm>
          <a:prstGeom prst="rect">
            <a:avLst/>
          </a:prstGeom>
          <a:ln w="12700">
            <a:miter lim="400000"/>
          </a:ln>
        </p:spPr>
      </p:pic>
      <p:sp>
        <p:nvSpPr>
          <p:cNvPr id="160" name="Shape 160"/>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Vas a necesitar:</a:t>
            </a:r>
          </a:p>
        </p:txBody>
      </p:sp>
      <p:sp>
        <p:nvSpPr>
          <p:cNvPr id="10" name="Rectangle 9"/>
          <p:cNvSpPr/>
          <p:nvPr/>
        </p:nvSpPr>
        <p:spPr>
          <a:xfrm>
            <a:off x="3329432" y="2057771"/>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Little Black Dress</a:t>
            </a:r>
          </a:p>
        </p:txBody>
      </p:sp>
      <p:sp>
        <p:nvSpPr>
          <p:cNvPr id="11" name="Rectangle 10"/>
          <p:cNvSpPr/>
          <p:nvPr/>
        </p:nvSpPr>
        <p:spPr>
          <a:xfrm>
            <a:off x="3306339" y="1276350"/>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p>
          <a:p>
            <a:r>
              <a:rPr lang="es-ES" sz="1400" b="1" i="1" dirty="0" smtClean="0">
                <a:solidFill>
                  <a:srgbClr val="86754D"/>
                </a:solidFill>
                <a:latin typeface="Century gothic" pitchFamily="18" charset="0"/>
              </a:rPr>
              <a:t>Delineador de ojos Mineral en gel</a:t>
            </a:r>
          </a:p>
        </p:txBody>
      </p:sp>
      <p:sp>
        <p:nvSpPr>
          <p:cNvPr id="12" name="Rectangle 11"/>
          <p:cNvSpPr/>
          <p:nvPr/>
        </p:nvSpPr>
        <p:spPr>
          <a:xfrm>
            <a:off x="6652493" y="2057771"/>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De tu elección</a:t>
            </a:r>
          </a:p>
        </p:txBody>
      </p:sp>
      <p:sp>
        <p:nvSpPr>
          <p:cNvPr id="13" name="Rectangle 12"/>
          <p:cNvSpPr/>
          <p:nvPr/>
        </p:nvSpPr>
        <p:spPr>
          <a:xfrm>
            <a:off x="6629400" y="1276350"/>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endParaRPr lang="es-ES" sz="1400" b="1" i="1" dirty="0" smtClean="0">
              <a:solidFill>
                <a:srgbClr val="86754D"/>
              </a:solidFill>
              <a:latin typeface="Century gothic" pitchFamily="18" charset="0"/>
            </a:endParaRPr>
          </a:p>
          <a:p>
            <a:r>
              <a:rPr lang="es-ES" sz="1400" b="1" i="1" dirty="0" smtClean="0">
                <a:solidFill>
                  <a:srgbClr val="86754D"/>
                </a:solidFill>
                <a:latin typeface="Century gothic" pitchFamily="18" charset="0"/>
              </a:rPr>
              <a:t>Máscara</a:t>
            </a:r>
          </a:p>
        </p:txBody>
      </p:sp>
      <p:sp>
        <p:nvSpPr>
          <p:cNvPr id="15" name="Rectangle 14"/>
          <p:cNvSpPr/>
          <p:nvPr/>
        </p:nvSpPr>
        <p:spPr>
          <a:xfrm>
            <a:off x="5117748" y="3409950"/>
            <a:ext cx="1768998"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400" b="1" i="1" dirty="0" smtClean="0">
                <a:solidFill>
                  <a:srgbClr val="86754D"/>
                </a:solidFill>
                <a:latin typeface="Century gothic" pitchFamily="18" charset="0"/>
              </a:rPr>
              <a:t>Paleta Mavens Element</a:t>
            </a:r>
          </a:p>
        </p:txBody>
      </p:sp>
      <p:pic>
        <p:nvPicPr>
          <p:cNvPr id="18" name="Picture 17"/>
          <p:cNvPicPr>
            <a:picLocks noChangeAspect="1"/>
          </p:cNvPicPr>
          <p:nvPr/>
        </p:nvPicPr>
        <p:blipFill rotWithShape="1">
          <a:blip r:embed="rId4"/>
          <a:srcRect l="27196" t="7957" r="31631" b="6610"/>
          <a:stretch/>
        </p:blipFill>
        <p:spPr>
          <a:xfrm>
            <a:off x="5636493" y="819150"/>
            <a:ext cx="887022" cy="1840585"/>
          </a:xfrm>
          <a:prstGeom prst="rect">
            <a:avLst/>
          </a:prstGeom>
        </p:spPr>
      </p:pic>
    </p:spTree>
    <p:extLst>
      <p:ext uri="{BB962C8B-B14F-4D97-AF65-F5344CB8AC3E}">
        <p14:creationId xmlns:p14="http://schemas.microsoft.com/office/powerpoint/2010/main" val="37580723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Tarea pendiente</a:t>
            </a:r>
          </a:p>
        </p:txBody>
      </p:sp>
      <p:sp>
        <p:nvSpPr>
          <p:cNvPr id="3" name="Text Placeholder 2"/>
          <p:cNvSpPr>
            <a:spLocks noGrp="1"/>
          </p:cNvSpPr>
          <p:nvPr>
            <p:ph type="body" idx="1"/>
          </p:nvPr>
        </p:nvSpPr>
        <p:spPr>
          <a:xfrm>
            <a:off x="641497" y="3212062"/>
            <a:ext cx="7772401" cy="935897"/>
          </a:xfrm>
        </p:spPr>
        <p:txBody>
          <a:bodyPr>
            <a:normAutofit/>
          </a:bodyPr>
          <a:lstStyle/>
          <a:p>
            <a:r>
              <a:rPr lang="es-ES" sz="1800" b="0" i="0" dirty="0" smtClean="0">
                <a:solidFill>
                  <a:srgbClr val="888888"/>
                </a:solidFill>
              </a:rPr>
              <a:t>Practica siguiendo las imágenes</a:t>
            </a:r>
          </a:p>
          <a:p>
            <a:endParaRPr lang="en-US" sz="1800" dirty="0"/>
          </a:p>
        </p:txBody>
      </p:sp>
      <p:sp>
        <p:nvSpPr>
          <p:cNvPr id="9" name="Shape 183"/>
          <p:cNvSpPr txBox="1">
            <a:spLocks/>
          </p:cNvSpPr>
          <p:nvPr/>
        </p:nvSpPr>
        <p:spPr>
          <a:xfrm>
            <a:off x="4766259" y="361950"/>
            <a:ext cx="4453941" cy="29555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500" b="1" i="1" dirty="0" smtClean="0">
                <a:solidFill>
                  <a:srgbClr val="73623C"/>
                </a:solidFill>
              </a:rPr>
              <a:t>Paso 1:</a:t>
            </a:r>
          </a:p>
          <a:p>
            <a:pPr>
              <a:defRPr sz="1800">
                <a:solidFill>
                  <a:srgbClr val="000000"/>
                </a:solidFill>
              </a:defRPr>
            </a:pPr>
            <a:r>
              <a:rPr lang="es-ES" sz="1000" b="0" i="0" dirty="0" smtClean="0">
                <a:solidFill>
                  <a:srgbClr val="888888"/>
                </a:solidFill>
              </a:rPr>
              <a:t>Empieza aplicando “Ivory” en el hueso de la ceja </a:t>
            </a:r>
          </a:p>
          <a:p>
            <a:pPr lvl="0">
              <a:defRPr sz="1800">
                <a:solidFill>
                  <a:srgbClr val="000000"/>
                </a:solidFill>
              </a:defRPr>
            </a:pPr>
            <a:r>
              <a:rPr lang="es-ES" sz="1500" b="1" i="1" dirty="0" smtClean="0">
                <a:solidFill>
                  <a:srgbClr val="73623C"/>
                </a:solidFill>
              </a:rPr>
              <a:t>Paso 2:</a:t>
            </a:r>
          </a:p>
          <a:p>
            <a:pPr lvl="0">
              <a:defRPr sz="1800">
                <a:solidFill>
                  <a:srgbClr val="000000"/>
                </a:solidFill>
              </a:defRPr>
            </a:pPr>
            <a:r>
              <a:rPr lang="es-ES" sz="1000" b="0" i="0" dirty="0" smtClean="0">
                <a:solidFill>
                  <a:srgbClr val="888888"/>
                </a:solidFill>
              </a:rPr>
              <a:t>Aplica “Native” en el ángulo exterior del ojo, difuminando </a:t>
            </a:r>
            <a:r>
              <a:rPr lang="en-US" sz="1000" dirty="0" smtClean="0"/>
              <a:t/>
            </a:r>
            <a:br>
              <a:rPr lang="en-US" sz="1000" dirty="0" smtClean="0"/>
            </a:br>
            <a:r>
              <a:rPr lang="es-ES" sz="1000" b="0" i="0" dirty="0" smtClean="0">
                <a:solidFill>
                  <a:srgbClr val="888888"/>
                </a:solidFill>
              </a:rPr>
              <a:t>lo que quede en el pincel hasta el pliegue. </a:t>
            </a:r>
          </a:p>
          <a:p>
            <a:pPr>
              <a:defRPr sz="1800">
                <a:solidFill>
                  <a:srgbClr val="000000"/>
                </a:solidFill>
              </a:defRPr>
            </a:pPr>
            <a:r>
              <a:rPr lang="es-ES" sz="1500" b="1" i="1" dirty="0" smtClean="0">
                <a:solidFill>
                  <a:srgbClr val="73623C"/>
                </a:solidFill>
              </a:rPr>
              <a:t>Paso 3:</a:t>
            </a:r>
          </a:p>
          <a:p>
            <a:pPr lvl="0">
              <a:defRPr sz="1800">
                <a:solidFill>
                  <a:srgbClr val="000000"/>
                </a:solidFill>
              </a:defRPr>
            </a:pPr>
            <a:r>
              <a:rPr lang="es-ES" sz="1000" b="0" i="0" dirty="0" smtClean="0">
                <a:solidFill>
                  <a:srgbClr val="888888"/>
                </a:solidFill>
              </a:rPr>
              <a:t>Con “Aubergine” añade profundidad al ojo </a:t>
            </a:r>
            <a:r>
              <a:rPr lang="en-US" sz="1000" dirty="0" smtClean="0"/>
              <a:t/>
            </a:r>
            <a:br>
              <a:rPr lang="en-US" sz="1000" dirty="0" smtClean="0"/>
            </a:br>
            <a:r>
              <a:rPr lang="es-ES" sz="1000" b="0" i="0" dirty="0" smtClean="0">
                <a:solidFill>
                  <a:srgbClr val="888888"/>
                </a:solidFill>
              </a:rPr>
              <a:t>en el ángulo exterior principalmente. </a:t>
            </a:r>
          </a:p>
          <a:p>
            <a:pPr lvl="0">
              <a:defRPr sz="1800">
                <a:solidFill>
                  <a:srgbClr val="000000"/>
                </a:solidFill>
              </a:defRPr>
            </a:pPr>
            <a:r>
              <a:rPr lang="es-ES" sz="1500" b="1" i="1" dirty="0" smtClean="0">
                <a:solidFill>
                  <a:srgbClr val="73623C"/>
                </a:solidFill>
              </a:rPr>
              <a:t>Paso 4: </a:t>
            </a:r>
          </a:p>
          <a:p>
            <a:pPr lvl="0">
              <a:defRPr sz="1800">
                <a:solidFill>
                  <a:srgbClr val="000000"/>
                </a:solidFill>
              </a:defRPr>
            </a:pPr>
            <a:r>
              <a:rPr lang="es-ES" sz="1000" b="0" i="0" dirty="0" smtClean="0">
                <a:solidFill>
                  <a:srgbClr val="888888"/>
                </a:solidFill>
              </a:rPr>
              <a:t>Con el delineador en gel “LBD” dibuja una línea bien definida.</a:t>
            </a:r>
          </a:p>
        </p:txBody>
      </p:sp>
      <p:pic>
        <p:nvPicPr>
          <p:cNvPr id="10" name="image32.png"/>
          <p:cNvPicPr/>
          <p:nvPr/>
        </p:nvPicPr>
        <p:blipFill>
          <a:blip r:embed="rId2">
            <a:extLst/>
          </a:blip>
          <a:stretch>
            <a:fillRect/>
          </a:stretch>
        </p:blipFill>
        <p:spPr>
          <a:xfrm>
            <a:off x="1827819" y="421928"/>
            <a:ext cx="2792363" cy="2824960"/>
          </a:xfrm>
          <a:prstGeom prst="rect">
            <a:avLst/>
          </a:prstGeom>
          <a:ln w="12700">
            <a:miter lim="400000"/>
          </a:ln>
        </p:spPr>
      </p:pic>
      <p:sp>
        <p:nvSpPr>
          <p:cNvPr id="4" name="Rectangle 3"/>
          <p:cNvSpPr/>
          <p:nvPr/>
        </p:nvSpPr>
        <p:spPr>
          <a:xfrm>
            <a:off x="0" y="438150"/>
            <a:ext cx="1676400" cy="630942"/>
          </a:xfrm>
          <a:prstGeom prst="rect">
            <a:avLst/>
          </a:prstGeom>
        </p:spPr>
        <p:txBody>
          <a:bodyPr wrap="square">
            <a:spAutoFit/>
          </a:bodyPr>
          <a:lstStyle/>
          <a:p>
            <a:pPr lvl="0" algn="r" defTabSz="265174">
              <a:spcBef>
                <a:spcPts val="300"/>
              </a:spcBef>
              <a:defRPr sz="1800">
                <a:solidFill>
                  <a:srgbClr val="000000"/>
                </a:solidFill>
              </a:defRPr>
            </a:pPr>
            <a:r>
              <a:rPr lang="es-ES" sz="1000" b="1" i="0" dirty="0" smtClean="0">
                <a:solidFill>
                  <a:srgbClr val="73623C"/>
                </a:solidFill>
                <a:latin typeface="Century gothic" pitchFamily="18" charset="0"/>
              </a:rPr>
              <a:t>Natural espectacular</a:t>
            </a:r>
          </a:p>
          <a:p>
            <a:pPr lvl="0" algn="r" defTabSz="265174">
              <a:spcBef>
                <a:spcPts val="300"/>
              </a:spcBef>
              <a:defRPr sz="1800">
                <a:solidFill>
                  <a:srgbClr val="000000"/>
                </a:solidFill>
              </a:defRPr>
            </a:pPr>
            <a:r>
              <a:rPr lang="es-ES" sz="1000" b="1" i="0" dirty="0" smtClean="0">
                <a:solidFill>
                  <a:srgbClr val="73623C"/>
                </a:solidFill>
                <a:latin typeface="Century gothic" pitchFamily="18" charset="0"/>
              </a:rPr>
              <a:t> look de @elymarino </a:t>
            </a:r>
          </a:p>
          <a:p>
            <a:pPr lvl="0" algn="r" defTabSz="265174">
              <a:spcBef>
                <a:spcPts val="300"/>
              </a:spcBef>
              <a:defRPr sz="1800">
                <a:solidFill>
                  <a:srgbClr val="000000"/>
                </a:solidFill>
              </a:defRPr>
            </a:pPr>
            <a:r>
              <a:rPr lang="es-ES" sz="1000" b="1" i="0" dirty="0" smtClean="0">
                <a:solidFill>
                  <a:srgbClr val="73623C"/>
                </a:solidFill>
                <a:latin typeface="Century gothic" pitchFamily="18" charset="0"/>
              </a:rPr>
              <a:t>todo con Motives</a:t>
            </a:r>
          </a:p>
        </p:txBody>
      </p:sp>
    </p:spTree>
    <p:extLst>
      <p:ext uri="{BB962C8B-B14F-4D97-AF65-F5344CB8AC3E}">
        <p14:creationId xmlns:p14="http://schemas.microsoft.com/office/powerpoint/2010/main" val="11261271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0" y="205977"/>
            <a:ext cx="9144000" cy="994175"/>
          </a:xfrm>
          <a:prstGeom prst="rect">
            <a:avLst/>
          </a:prstGeom>
        </p:spPr>
        <p:txBody>
          <a:bodyPr/>
          <a:lstStyle/>
          <a:p>
            <a:pPr lvl="0">
              <a:defRPr sz="1800">
                <a:solidFill>
                  <a:srgbClr val="000000"/>
                </a:solidFill>
              </a:defRPr>
            </a:pPr>
            <a:r>
              <a:rPr lang="es-ES" sz="2800" b="0" i="0" dirty="0" smtClean="0">
                <a:solidFill>
                  <a:srgbClr val="86754D"/>
                </a:solidFill>
              </a:rPr>
              <a:t>Paso 1: Aplica la Base para Ojos</a:t>
            </a:r>
          </a:p>
        </p:txBody>
      </p:sp>
      <p:sp>
        <p:nvSpPr>
          <p:cNvPr id="57" name="Shape 57"/>
          <p:cNvSpPr>
            <a:spLocks noGrp="1"/>
          </p:cNvSpPr>
          <p:nvPr>
            <p:ph type="body" idx="1"/>
          </p:nvPr>
        </p:nvSpPr>
        <p:spPr>
          <a:xfrm>
            <a:off x="58189" y="1066797"/>
            <a:ext cx="8595360" cy="3943353"/>
          </a:xfrm>
          <a:prstGeom prst="rect">
            <a:avLst/>
          </a:prstGeom>
        </p:spPr>
        <p:txBody>
          <a:bodyPr/>
          <a:lstStyle/>
          <a:p>
            <a:pPr>
              <a:lnSpc>
                <a:spcPct val="80000"/>
              </a:lnSpc>
              <a:buSzTx/>
              <a:defRPr sz="1800"/>
            </a:pPr>
            <a:r>
              <a:rPr lang="es-ES" sz="2400" b="0" i="1" dirty="0" smtClean="0">
                <a:solidFill>
                  <a:srgbClr val="000000"/>
                </a:solidFill>
              </a:rPr>
              <a:t>Función de la prebase o base para ojos</a:t>
            </a:r>
          </a:p>
          <a:p>
            <a:pPr lvl="1">
              <a:lnSpc>
                <a:spcPct val="80000"/>
              </a:lnSpc>
              <a:defRPr sz="1800"/>
            </a:pPr>
            <a:r>
              <a:rPr lang="es-ES" sz="2000" b="0" i="0" dirty="0" smtClean="0">
                <a:solidFill>
                  <a:srgbClr val="000000"/>
                </a:solidFill>
              </a:rPr>
              <a:t>La base para ojos, o prebase para sombras de ojos, es similar a la prebase facial, pero elaborada especialmente para usar en el contorno de ojos. La base de ojos ayuda a que los párpados y el contorno de ojos queden uniformes, oculta las venitas de los párpados, reduce la grasa y matifica el párpado. La base de ojos facilita la aplicación de la sombra de ojos, previene que se acumule en el pliegue de los párpados y extiende su duración. La base para ojos se aplica en los párpados y en el contorno de ojos antes de la sombra de ojos. Intensifica el color de las sombras de ojos y evitan que se difuminen o se muevan. El efecto de una base para ojos no se limita solamente a la sombra de ojos, sino que también funciona con los delineadores.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s-ES" sz="4000" b="1" i="0" dirty="0" smtClean="0">
                <a:solidFill>
                  <a:srgbClr val="86754D"/>
                </a:solidFill>
              </a:rPr>
              <a:t>A JUGAR</a:t>
            </a:r>
            <a:r>
              <a:rPr lang="en-US" sz="4000" dirty="0" smtClean="0"/>
              <a:t/>
            </a:r>
            <a:br>
              <a:rPr lang="en-US" sz="4000" dirty="0" smtClean="0"/>
            </a:br>
            <a:endParaRPr lang="en-US" sz="4000" dirty="0" smtClean="0"/>
          </a:p>
        </p:txBody>
      </p:sp>
      <p:sp>
        <p:nvSpPr>
          <p:cNvPr id="194" name="Shape 194"/>
          <p:cNvSpPr>
            <a:spLocks noGrp="1"/>
          </p:cNvSpPr>
          <p:nvPr>
            <p:ph type="body" idx="1"/>
          </p:nvPr>
        </p:nvSpPr>
        <p:spPr>
          <a:xfrm>
            <a:off x="722312" y="894158"/>
            <a:ext cx="7772401" cy="2411017"/>
          </a:xfrm>
          <a:prstGeom prst="rect">
            <a:avLst/>
          </a:prstGeom>
        </p:spPr>
        <p:txBody>
          <a:bodyPr/>
          <a:lstStyle/>
          <a:p>
            <a:pPr lvl="0"/>
            <a:r>
              <a:rPr lang="es-ES" sz="2000" b="0" i="0" dirty="0" smtClean="0">
                <a:solidFill>
                  <a:srgbClr val="888888"/>
                </a:solidFill>
              </a:rPr>
              <a:t>Ojos ahumados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52400" y="1047750"/>
            <a:ext cx="1337723" cy="1337723"/>
          </a:xfrm>
          <a:prstGeom prst="rect">
            <a:avLst/>
          </a:prstGeom>
        </p:spPr>
      </p:pic>
      <p:pic>
        <p:nvPicPr>
          <p:cNvPr id="18" name="Picture 17"/>
          <p:cNvPicPr>
            <a:picLocks noChangeAspect="1"/>
          </p:cNvPicPr>
          <p:nvPr/>
        </p:nvPicPr>
        <p:blipFill rotWithShape="1">
          <a:blip r:embed="rId3"/>
          <a:srcRect l="27196" t="7957" r="31631" b="6610"/>
          <a:stretch/>
        </p:blipFill>
        <p:spPr>
          <a:xfrm>
            <a:off x="6577189" y="819150"/>
            <a:ext cx="806384" cy="1673259"/>
          </a:xfrm>
          <a:prstGeom prst="rect">
            <a:avLst/>
          </a:prstGeom>
        </p:spPr>
      </p:pic>
      <p:pic>
        <p:nvPicPr>
          <p:cNvPr id="31" name="image33.jpg" descr="http://images.shop.com/sku/002gel2/200/motives-mineral-gel-eyeliner-little-black-dress.jpg?country=USA"/>
          <p:cNvPicPr/>
          <p:nvPr/>
        </p:nvPicPr>
        <p:blipFill rotWithShape="1">
          <a:blip r:embed="rId4">
            <a:extLst/>
          </a:blip>
          <a:srcRect t="14261" b="14433"/>
          <a:stretch/>
        </p:blipFill>
        <p:spPr>
          <a:xfrm>
            <a:off x="995170" y="2647950"/>
            <a:ext cx="2121708" cy="1477745"/>
          </a:xfrm>
          <a:prstGeom prst="rect">
            <a:avLst/>
          </a:prstGeom>
          <a:ln w="12700">
            <a:miter lim="400000"/>
          </a:ln>
        </p:spPr>
      </p:pic>
      <p:pic>
        <p:nvPicPr>
          <p:cNvPr id="25" name="image31.jpg" descr="http://images.shop.com/sku/1lmt/300/includes-8-eye-shadows.jpg?country=USA"/>
          <p:cNvPicPr/>
          <p:nvPr/>
        </p:nvPicPr>
        <p:blipFill rotWithShape="1">
          <a:blip r:embed="rId5">
            <a:extLst/>
          </a:blip>
          <a:srcRect t="22814" b="9111"/>
          <a:stretch/>
        </p:blipFill>
        <p:spPr>
          <a:xfrm>
            <a:off x="4728970" y="2763239"/>
            <a:ext cx="2001467" cy="1362456"/>
          </a:xfrm>
          <a:prstGeom prst="rect">
            <a:avLst/>
          </a:prstGeom>
          <a:ln w="12700">
            <a:miter lim="400000"/>
          </a:ln>
        </p:spPr>
      </p:pic>
      <p:sp>
        <p:nvSpPr>
          <p:cNvPr id="27" name="Rectangle 26"/>
          <p:cNvSpPr/>
          <p:nvPr/>
        </p:nvSpPr>
        <p:spPr>
          <a:xfrm>
            <a:off x="7416800" y="2198605"/>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De tu elección</a:t>
            </a:r>
          </a:p>
        </p:txBody>
      </p:sp>
      <p:sp>
        <p:nvSpPr>
          <p:cNvPr id="28" name="Rectangle 27"/>
          <p:cNvSpPr/>
          <p:nvPr/>
        </p:nvSpPr>
        <p:spPr>
          <a:xfrm>
            <a:off x="7393707" y="1630612"/>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endParaRPr lang="es-ES" sz="1400" b="1" i="1" baseline="30000" dirty="0" smtClean="0">
              <a:solidFill>
                <a:srgbClr val="86754D"/>
              </a:solidFill>
              <a:latin typeface="Century gothic" pitchFamily="18" charset="0"/>
            </a:endParaRPr>
          </a:p>
          <a:p>
            <a:r>
              <a:rPr lang="es-ES" sz="1400" b="1" i="1" dirty="0" smtClean="0">
                <a:solidFill>
                  <a:srgbClr val="86754D"/>
                </a:solidFill>
                <a:latin typeface="Century gothic" pitchFamily="18" charset="0"/>
              </a:rPr>
              <a:t>Máscara</a:t>
            </a:r>
          </a:p>
        </p:txBody>
      </p:sp>
      <p:sp>
        <p:nvSpPr>
          <p:cNvPr id="11" name="Rectangle 10"/>
          <p:cNvSpPr/>
          <p:nvPr/>
        </p:nvSpPr>
        <p:spPr>
          <a:xfrm>
            <a:off x="4521662" y="1640664"/>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Sombras Joya de </a:t>
            </a:r>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endParaRPr lang="es-ES" sz="1400" b="1" i="1" baseline="30000" dirty="0" smtClean="0">
              <a:solidFill>
                <a:srgbClr val="86754D"/>
              </a:solidFill>
              <a:latin typeface="Century gothic" pitchFamily="18" charset="0"/>
            </a:endParaRPr>
          </a:p>
        </p:txBody>
      </p:sp>
      <p:sp>
        <p:nvSpPr>
          <p:cNvPr id="30" name="Rectangle 29"/>
          <p:cNvSpPr/>
          <p:nvPr/>
        </p:nvSpPr>
        <p:spPr>
          <a:xfrm>
            <a:off x="4544755" y="2186522"/>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Zirconia</a:t>
            </a:r>
          </a:p>
        </p:txBody>
      </p:sp>
      <p:sp>
        <p:nvSpPr>
          <p:cNvPr id="160" name="Shape 160"/>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Vas a necesitar:</a:t>
            </a:r>
          </a:p>
        </p:txBody>
      </p:sp>
      <p:sp>
        <p:nvSpPr>
          <p:cNvPr id="8" name="Rectangle 7"/>
          <p:cNvSpPr/>
          <p:nvPr/>
        </p:nvSpPr>
        <p:spPr>
          <a:xfrm>
            <a:off x="1252427" y="2174674"/>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Onyx</a:t>
            </a:r>
          </a:p>
        </p:txBody>
      </p:sp>
      <p:sp>
        <p:nvSpPr>
          <p:cNvPr id="9" name="Rectangle 8"/>
          <p:cNvSpPr/>
          <p:nvPr/>
        </p:nvSpPr>
        <p:spPr>
          <a:xfrm>
            <a:off x="1229334" y="1606681"/>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Delineador de Ojos Khol</a:t>
            </a:r>
          </a:p>
        </p:txBody>
      </p:sp>
      <p:sp>
        <p:nvSpPr>
          <p:cNvPr id="21" name="Rectangle 20"/>
          <p:cNvSpPr/>
          <p:nvPr/>
        </p:nvSpPr>
        <p:spPr>
          <a:xfrm>
            <a:off x="6634967" y="3117715"/>
            <a:ext cx="1289833" cy="738664"/>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 </a:t>
            </a:r>
            <a:r>
              <a:rPr lang="es-ES" sz="1400" b="1" i="1" dirty="0" smtClean="0">
                <a:solidFill>
                  <a:srgbClr val="86754D"/>
                </a:solidFill>
                <a:latin typeface="Century gothic" pitchFamily="18" charset="0"/>
              </a:rPr>
              <a:t>Paleta Mavens</a:t>
            </a:r>
          </a:p>
          <a:p>
            <a:r>
              <a:rPr lang="es-ES" sz="1400" b="1" i="1" dirty="0" smtClean="0">
                <a:solidFill>
                  <a:srgbClr val="86754D"/>
                </a:solidFill>
                <a:latin typeface="Century gothic" pitchFamily="18" charset="0"/>
              </a:rPr>
              <a:t>Elements</a:t>
            </a:r>
          </a:p>
        </p:txBody>
      </p:sp>
      <p:sp>
        <p:nvSpPr>
          <p:cNvPr id="23" name="Rectangle 22"/>
          <p:cNvSpPr/>
          <p:nvPr/>
        </p:nvSpPr>
        <p:spPr>
          <a:xfrm>
            <a:off x="3068291" y="3719722"/>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Little Black Dress</a:t>
            </a:r>
          </a:p>
        </p:txBody>
      </p:sp>
      <p:sp>
        <p:nvSpPr>
          <p:cNvPr id="24" name="Rectangle 23"/>
          <p:cNvSpPr/>
          <p:nvPr/>
        </p:nvSpPr>
        <p:spPr>
          <a:xfrm>
            <a:off x="3045198" y="2952750"/>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p>
          <a:p>
            <a:r>
              <a:rPr lang="es-ES" sz="1400" b="1" i="1" dirty="0" smtClean="0">
                <a:solidFill>
                  <a:srgbClr val="86754D"/>
                </a:solidFill>
                <a:latin typeface="Century gothic" pitchFamily="18" charset="0"/>
              </a:rPr>
              <a:t>Delineador de ojos Mineral en gel</a:t>
            </a:r>
          </a:p>
        </p:txBody>
      </p:sp>
      <p:pic>
        <p:nvPicPr>
          <p:cNvPr id="3" name="Picture 2"/>
          <p:cNvPicPr>
            <a:picLocks noChangeAspect="1"/>
          </p:cNvPicPr>
          <p:nvPr/>
        </p:nvPicPr>
        <p:blipFill>
          <a:blip r:embed="rId6"/>
          <a:stretch>
            <a:fillRect/>
          </a:stretch>
        </p:blipFill>
        <p:spPr>
          <a:xfrm>
            <a:off x="3124200" y="1133381"/>
            <a:ext cx="1468920" cy="1468920"/>
          </a:xfrm>
          <a:prstGeom prst="rect">
            <a:avLst/>
          </a:prstGeom>
        </p:spPr>
      </p:pic>
    </p:spTree>
    <p:extLst>
      <p:ext uri="{BB962C8B-B14F-4D97-AF65-F5344CB8AC3E}">
        <p14:creationId xmlns:p14="http://schemas.microsoft.com/office/powerpoint/2010/main" val="3700765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35.jpg" descr="Black Smokey Eye"/>
          <p:cNvPicPr/>
          <p:nvPr/>
        </p:nvPicPr>
        <p:blipFill>
          <a:blip r:embed="rId2">
            <a:extLst/>
          </a:blip>
          <a:stretch>
            <a:fillRect/>
          </a:stretch>
        </p:blipFill>
        <p:spPr>
          <a:xfrm>
            <a:off x="685800" y="438150"/>
            <a:ext cx="2962276" cy="2886076"/>
          </a:xfrm>
          <a:prstGeom prst="rect">
            <a:avLst/>
          </a:prstGeom>
          <a:ln w="12700">
            <a:miter lim="400000"/>
          </a:ln>
        </p:spPr>
      </p:pic>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Tarea pendiente</a:t>
            </a:r>
          </a:p>
        </p:txBody>
      </p:sp>
      <p:sp>
        <p:nvSpPr>
          <p:cNvPr id="3" name="Text Placeholder 2"/>
          <p:cNvSpPr>
            <a:spLocks noGrp="1"/>
          </p:cNvSpPr>
          <p:nvPr>
            <p:ph type="body" idx="1"/>
          </p:nvPr>
        </p:nvSpPr>
        <p:spPr>
          <a:xfrm>
            <a:off x="641497" y="3212062"/>
            <a:ext cx="7772401" cy="935897"/>
          </a:xfrm>
        </p:spPr>
        <p:txBody>
          <a:bodyPr>
            <a:normAutofit/>
          </a:bodyPr>
          <a:lstStyle/>
          <a:p>
            <a:r>
              <a:rPr lang="es-ES" sz="1600" b="0" i="0" dirty="0" smtClean="0">
                <a:solidFill>
                  <a:srgbClr val="888888"/>
                </a:solidFill>
              </a:rPr>
              <a:t>Practica siguiendo las imágenes</a:t>
            </a:r>
          </a:p>
          <a:p>
            <a:endParaRPr lang="en-US" sz="1800" dirty="0"/>
          </a:p>
        </p:txBody>
      </p:sp>
      <p:sp>
        <p:nvSpPr>
          <p:cNvPr id="9" name="Shape 183"/>
          <p:cNvSpPr txBox="1">
            <a:spLocks/>
          </p:cNvSpPr>
          <p:nvPr/>
        </p:nvSpPr>
        <p:spPr>
          <a:xfrm>
            <a:off x="4191000" y="326758"/>
            <a:ext cx="4529160" cy="43023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400" b="1" i="1" dirty="0" smtClean="0">
                <a:solidFill>
                  <a:srgbClr val="73623C"/>
                </a:solidFill>
              </a:rPr>
              <a:t>Paso 1:</a:t>
            </a:r>
          </a:p>
          <a:p>
            <a:pPr lvl="0" defTabSz="370331">
              <a:lnSpc>
                <a:spcPct val="80000"/>
              </a:lnSpc>
              <a:spcBef>
                <a:spcPts val="300"/>
              </a:spcBef>
              <a:defRPr sz="1800">
                <a:solidFill>
                  <a:srgbClr val="000000"/>
                </a:solidFill>
              </a:defRPr>
            </a:pPr>
            <a:r>
              <a:rPr lang="es-ES" sz="1000" b="0" i="0" dirty="0" smtClean="0">
                <a:solidFill>
                  <a:srgbClr val="888888"/>
                </a:solidFill>
              </a:rPr>
              <a:t>Aplica la Base para Ojos en todo el párpado. Con un pincel para pliegue de ojos suave, aplica la sombra “Native” en la transición entre el pliegue y el hueso de la ceja.</a:t>
            </a:r>
            <a:r>
              <a:rPr lang="es-ES" sz="1000" b="0" i="0" dirty="0" smtClean="0">
                <a:solidFill>
                  <a:srgbClr val="000000"/>
                </a:solidFill>
              </a:rPr>
              <a:t> </a:t>
            </a:r>
          </a:p>
          <a:p>
            <a:pPr lvl="0">
              <a:defRPr sz="1800">
                <a:solidFill>
                  <a:srgbClr val="000000"/>
                </a:solidFill>
              </a:defRPr>
            </a:pPr>
            <a:r>
              <a:rPr lang="es-ES" sz="1400" b="1" i="1" dirty="0" smtClean="0">
                <a:solidFill>
                  <a:srgbClr val="73623C"/>
                </a:solidFill>
              </a:rPr>
              <a:t>Paso 2:</a:t>
            </a:r>
          </a:p>
          <a:p>
            <a:pPr lvl="0">
              <a:defRPr sz="1800">
                <a:solidFill>
                  <a:srgbClr val="000000"/>
                </a:solidFill>
              </a:defRPr>
            </a:pPr>
            <a:r>
              <a:rPr lang="es-ES" sz="1000" b="0" i="0" dirty="0" smtClean="0">
                <a:solidFill>
                  <a:srgbClr val="888888"/>
                </a:solidFill>
              </a:rPr>
              <a:t>Con cuidado, aplica la sombra “Aubergine” con un pincel de contour en la órbita ocular y la línea inferior de las pestañas. Difumina bien.</a:t>
            </a:r>
          </a:p>
          <a:p>
            <a:pPr>
              <a:defRPr sz="1800">
                <a:solidFill>
                  <a:srgbClr val="000000"/>
                </a:solidFill>
              </a:defRPr>
            </a:pPr>
            <a:r>
              <a:rPr lang="es-ES" sz="1400" b="1" i="1" dirty="0" smtClean="0">
                <a:solidFill>
                  <a:srgbClr val="73623C"/>
                </a:solidFill>
              </a:rPr>
              <a:t>Paso 3:</a:t>
            </a:r>
          </a:p>
          <a:p>
            <a:pPr lvl="0">
              <a:defRPr sz="1800">
                <a:solidFill>
                  <a:srgbClr val="000000"/>
                </a:solidFill>
              </a:defRPr>
            </a:pPr>
            <a:r>
              <a:rPr lang="es-ES" sz="1000" b="0" i="0" dirty="0" smtClean="0">
                <a:solidFill>
                  <a:srgbClr val="888888"/>
                </a:solidFill>
              </a:rPr>
              <a:t>Con una brocha plana, aplica “Raven” en el párpado y un poco hacia el pliegue. Da golpecitos para evitar las manchas.</a:t>
            </a:r>
          </a:p>
          <a:p>
            <a:pPr>
              <a:defRPr sz="1800">
                <a:solidFill>
                  <a:srgbClr val="000000"/>
                </a:solidFill>
              </a:defRPr>
            </a:pPr>
            <a:r>
              <a:rPr lang="es-ES" sz="1400" b="1" i="1" dirty="0" smtClean="0">
                <a:solidFill>
                  <a:srgbClr val="73623C"/>
                </a:solidFill>
              </a:rPr>
              <a:t>Paso 4:</a:t>
            </a:r>
          </a:p>
          <a:p>
            <a:pPr lvl="0">
              <a:defRPr sz="1800">
                <a:solidFill>
                  <a:srgbClr val="000000"/>
                </a:solidFill>
              </a:defRPr>
            </a:pPr>
            <a:r>
              <a:rPr lang="es-ES" sz="1000" b="0" i="0" dirty="0" smtClean="0">
                <a:solidFill>
                  <a:srgbClr val="888888"/>
                </a:solidFill>
              </a:rPr>
              <a:t>Con el pincel del paso 2, difumina los bordes de “Raven”, añadiendo un poco de “Aubergine” para suavizar el degradado.</a:t>
            </a:r>
          </a:p>
          <a:p>
            <a:pPr lvl="0">
              <a:defRPr sz="1800">
                <a:solidFill>
                  <a:srgbClr val="000000"/>
                </a:solidFill>
              </a:defRPr>
            </a:pPr>
            <a:r>
              <a:rPr lang="es-ES" sz="1400" b="1" i="1" dirty="0" smtClean="0">
                <a:solidFill>
                  <a:srgbClr val="73623C"/>
                </a:solidFill>
              </a:rPr>
              <a:t>Paso 5: </a:t>
            </a:r>
          </a:p>
          <a:p>
            <a:pPr lvl="0">
              <a:defRPr sz="1800">
                <a:solidFill>
                  <a:srgbClr val="000000"/>
                </a:solidFill>
              </a:defRPr>
            </a:pPr>
            <a:r>
              <a:rPr lang="es-ES" sz="1000" b="0" i="0" dirty="0" smtClean="0">
                <a:solidFill>
                  <a:srgbClr val="888888"/>
                </a:solidFill>
              </a:rPr>
              <a:t>Delinea el párpado con el khol “Onyx” y también la línea inferior de las pestañas.</a:t>
            </a:r>
          </a:p>
          <a:p>
            <a:pPr>
              <a:defRPr sz="1800">
                <a:solidFill>
                  <a:srgbClr val="000000"/>
                </a:solidFill>
              </a:defRPr>
            </a:pPr>
            <a:r>
              <a:rPr lang="es-ES" sz="1400" b="1" i="1" dirty="0" smtClean="0">
                <a:solidFill>
                  <a:srgbClr val="73623C"/>
                </a:solidFill>
              </a:rPr>
              <a:t>Paso 6: </a:t>
            </a:r>
          </a:p>
          <a:p>
            <a:pPr>
              <a:defRPr sz="1800">
                <a:solidFill>
                  <a:srgbClr val="000000"/>
                </a:solidFill>
              </a:defRPr>
            </a:pPr>
            <a:r>
              <a:rPr lang="es-ES" sz="1000" b="0" i="0" dirty="0" smtClean="0">
                <a:solidFill>
                  <a:srgbClr val="888888"/>
                </a:solidFill>
              </a:rPr>
              <a:t>Aplica LBD, máscara y pestañas postizas (optativo). Añade un toque de “Zirconia” de las Sombras Joya en el lagrimal para iluminar el ángulo interior. </a:t>
            </a:r>
          </a:p>
          <a:p>
            <a:pPr lvl="0">
              <a:defRPr sz="1800">
                <a:solidFill>
                  <a:srgbClr val="000000"/>
                </a:solidFill>
              </a:defRPr>
            </a:pPr>
            <a:endParaRPr lang="en-US" sz="1000" dirty="0"/>
          </a:p>
          <a:p>
            <a:pPr>
              <a:defRPr sz="1800">
                <a:solidFill>
                  <a:srgbClr val="000000"/>
                </a:solidFill>
              </a:defRPr>
            </a:pPr>
            <a:endParaRPr lang="en-US" sz="1600" b="1" i="1" dirty="0" smtClean="0">
              <a:solidFill>
                <a:srgbClr val="73623C"/>
              </a:solidFill>
            </a:endParaRPr>
          </a:p>
        </p:txBody>
      </p:sp>
    </p:spTree>
    <p:extLst>
      <p:ext uri="{BB962C8B-B14F-4D97-AF65-F5344CB8AC3E}">
        <p14:creationId xmlns:p14="http://schemas.microsoft.com/office/powerpoint/2010/main" val="11261271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722312" y="3305176"/>
            <a:ext cx="7772401" cy="1838325"/>
          </a:xfrm>
          <a:prstGeom prst="rect">
            <a:avLst/>
          </a:prstGeom>
        </p:spPr>
        <p:txBody>
          <a:bodyPr/>
          <a:lstStyle/>
          <a:p>
            <a:pPr lvl="0">
              <a:defRPr sz="1800">
                <a:solidFill>
                  <a:srgbClr val="000000"/>
                </a:solidFill>
              </a:defRPr>
            </a:pPr>
            <a:r>
              <a:rPr lang="es-ES" sz="4000" b="1" i="0" dirty="0" smtClean="0">
                <a:solidFill>
                  <a:srgbClr val="86754D"/>
                </a:solidFill>
              </a:rPr>
              <a:t>¡A JUGAR!</a:t>
            </a:r>
            <a:r>
              <a:rPr lang="en-US" sz="4000" dirty="0" smtClean="0"/>
              <a:t/>
            </a:r>
            <a:br>
              <a:rPr lang="en-US" sz="4000" dirty="0" smtClean="0"/>
            </a:br>
            <a:endParaRPr lang="en-US" sz="4000" dirty="0" smtClean="0"/>
          </a:p>
        </p:txBody>
      </p:sp>
      <p:sp>
        <p:nvSpPr>
          <p:cNvPr id="209" name="Shape 209"/>
          <p:cNvSpPr>
            <a:spLocks noGrp="1"/>
          </p:cNvSpPr>
          <p:nvPr>
            <p:ph type="body" idx="1"/>
          </p:nvPr>
        </p:nvSpPr>
        <p:spPr>
          <a:xfrm>
            <a:off x="722312" y="894158"/>
            <a:ext cx="7772401" cy="2411017"/>
          </a:xfrm>
          <a:prstGeom prst="rect">
            <a:avLst/>
          </a:prstGeom>
        </p:spPr>
        <p:txBody>
          <a:bodyPr/>
          <a:lstStyle/>
          <a:p>
            <a:pPr lvl="0"/>
            <a:r>
              <a:rPr lang="es-ES" sz="2000" b="0" i="0" dirty="0" smtClean="0">
                <a:solidFill>
                  <a:srgbClr val="888888"/>
                </a:solidFill>
              </a:rPr>
              <a:t>Ocasiones especiales/Ojos con purpurina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31.jpg" descr="http://images.shop.com/sku/1lmt/300/includes-8-eye-shadows.jpg?country=USA"/>
          <p:cNvPicPr/>
          <p:nvPr/>
        </p:nvPicPr>
        <p:blipFill rotWithShape="1">
          <a:blip r:embed="rId2">
            <a:extLst/>
          </a:blip>
          <a:srcRect t="22814" b="9111"/>
          <a:stretch/>
        </p:blipFill>
        <p:spPr>
          <a:xfrm>
            <a:off x="2437086" y="2647950"/>
            <a:ext cx="2350716" cy="1600200"/>
          </a:xfrm>
          <a:prstGeom prst="rect">
            <a:avLst/>
          </a:prstGeom>
          <a:ln w="12700">
            <a:miter lim="400000"/>
          </a:ln>
        </p:spPr>
      </p:pic>
      <p:pic>
        <p:nvPicPr>
          <p:cNvPr id="17" name="image33.jpg" descr="http://images.shop.com/sku/002gel2/200/motives-mineral-gel-eyeliner-little-black-dress.jpg?country=USA"/>
          <p:cNvPicPr/>
          <p:nvPr/>
        </p:nvPicPr>
        <p:blipFill rotWithShape="1">
          <a:blip r:embed="rId3">
            <a:extLst/>
          </a:blip>
          <a:srcRect t="14261" b="14433"/>
          <a:stretch/>
        </p:blipFill>
        <p:spPr>
          <a:xfrm>
            <a:off x="4165274" y="1050062"/>
            <a:ext cx="2333879" cy="1625520"/>
          </a:xfrm>
          <a:prstGeom prst="rect">
            <a:avLst/>
          </a:prstGeom>
          <a:ln w="12700">
            <a:miter lim="400000"/>
          </a:ln>
        </p:spPr>
      </p:pic>
      <p:sp>
        <p:nvSpPr>
          <p:cNvPr id="160" name="Shape 160"/>
          <p:cNvSpPr>
            <a:spLocks noGrp="1"/>
          </p:cNvSpPr>
          <p:nvPr>
            <p:ph type="title"/>
          </p:nvPr>
        </p:nvSpPr>
        <p:spPr>
          <a:xfrm>
            <a:off x="0" y="205978"/>
            <a:ext cx="9144000" cy="857251"/>
          </a:xfrm>
          <a:prstGeom prst="rect">
            <a:avLst/>
          </a:prstGeom>
        </p:spPr>
        <p:txBody>
          <a:bodyPr/>
          <a:lstStyle/>
          <a:p>
            <a:pPr lvl="0">
              <a:defRPr sz="1800">
                <a:solidFill>
                  <a:srgbClr val="000000"/>
                </a:solidFill>
              </a:defRPr>
            </a:pPr>
            <a:r>
              <a:rPr lang="es-ES" sz="2800" b="0" i="0" dirty="0" smtClean="0">
                <a:solidFill>
                  <a:srgbClr val="86754D"/>
                </a:solidFill>
              </a:rPr>
              <a:t>Vas a necesitar:</a:t>
            </a:r>
          </a:p>
        </p:txBody>
      </p:sp>
      <p:sp>
        <p:nvSpPr>
          <p:cNvPr id="8" name="Rectangle 7"/>
          <p:cNvSpPr/>
          <p:nvPr/>
        </p:nvSpPr>
        <p:spPr>
          <a:xfrm>
            <a:off x="2514274" y="2218996"/>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Citrine</a:t>
            </a:r>
          </a:p>
        </p:txBody>
      </p:sp>
      <p:sp>
        <p:nvSpPr>
          <p:cNvPr id="9" name="Rectangle 8"/>
          <p:cNvSpPr/>
          <p:nvPr/>
        </p:nvSpPr>
        <p:spPr>
          <a:xfrm>
            <a:off x="2491181" y="1651003"/>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endParaRPr lang="es-ES" sz="1400" b="1" i="1" baseline="30000" dirty="0" smtClean="0">
              <a:solidFill>
                <a:srgbClr val="86754D"/>
              </a:solidFill>
              <a:latin typeface="Century gothic" pitchFamily="18" charset="0"/>
            </a:endParaRPr>
          </a:p>
          <a:p>
            <a:r>
              <a:rPr lang="es-ES" sz="1400" b="1" i="1" dirty="0" smtClean="0">
                <a:solidFill>
                  <a:srgbClr val="86754D"/>
                </a:solidFill>
                <a:latin typeface="Century gothic" pitchFamily="18" charset="0"/>
              </a:rPr>
              <a:t>Sombras Joya</a:t>
            </a:r>
          </a:p>
        </p:txBody>
      </p:sp>
      <p:sp>
        <p:nvSpPr>
          <p:cNvPr id="12" name="Rectangle 11"/>
          <p:cNvSpPr/>
          <p:nvPr/>
        </p:nvSpPr>
        <p:spPr>
          <a:xfrm>
            <a:off x="6458256" y="2252979"/>
            <a:ext cx="2032000" cy="276999"/>
          </a:xfrm>
          <a:prstGeom prst="rect">
            <a:avLst/>
          </a:prstGeom>
        </p:spPr>
        <p:txBody>
          <a:bodyPr wrap="square">
            <a:spAutoFit/>
          </a:bodyPr>
          <a:lstStyle/>
          <a:p>
            <a:pPr algn="l"/>
            <a:r>
              <a:rPr lang="es-ES" sz="1200" b="0" i="0" dirty="0" smtClean="0">
                <a:solidFill>
                  <a:srgbClr val="000000"/>
                </a:solidFill>
                <a:latin typeface="Century gothic" pitchFamily="18" charset="0"/>
              </a:rPr>
              <a:t>Little Black Dress</a:t>
            </a:r>
          </a:p>
        </p:txBody>
      </p:sp>
      <p:sp>
        <p:nvSpPr>
          <p:cNvPr id="13" name="Rectangle 12"/>
          <p:cNvSpPr/>
          <p:nvPr/>
        </p:nvSpPr>
        <p:spPr>
          <a:xfrm>
            <a:off x="6464424" y="1524051"/>
            <a:ext cx="2055093"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 </a:t>
            </a:r>
          </a:p>
          <a:p>
            <a:r>
              <a:rPr lang="es-ES" sz="1400" b="1" i="1" dirty="0" smtClean="0">
                <a:solidFill>
                  <a:srgbClr val="86754D"/>
                </a:solidFill>
                <a:latin typeface="Century gothic" pitchFamily="18" charset="0"/>
              </a:rPr>
              <a:t>Delineador de ojos Mineral en gel</a:t>
            </a:r>
          </a:p>
        </p:txBody>
      </p:sp>
      <p:sp>
        <p:nvSpPr>
          <p:cNvPr id="15" name="Rectangle 14"/>
          <p:cNvSpPr/>
          <p:nvPr/>
        </p:nvSpPr>
        <p:spPr>
          <a:xfrm>
            <a:off x="4784202" y="3237720"/>
            <a:ext cx="1768998" cy="523220"/>
          </a:xfrm>
          <a:prstGeom prst="rect">
            <a:avLst/>
          </a:prstGeom>
        </p:spPr>
        <p:txBody>
          <a:bodyPr wrap="square">
            <a:spAutoFit/>
          </a:bodyPr>
          <a:lstStyle/>
          <a:p>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400" b="1" i="1" dirty="0" smtClean="0">
                <a:solidFill>
                  <a:srgbClr val="86754D"/>
                </a:solidFill>
                <a:latin typeface="Century gothic" pitchFamily="18" charset="0"/>
              </a:rPr>
              <a:t>Paleta Mavens Element</a:t>
            </a:r>
          </a:p>
        </p:txBody>
      </p:sp>
      <p:pic>
        <p:nvPicPr>
          <p:cNvPr id="2" name="Picture 1"/>
          <p:cNvPicPr>
            <a:picLocks noChangeAspect="1"/>
          </p:cNvPicPr>
          <p:nvPr/>
        </p:nvPicPr>
        <p:blipFill>
          <a:blip r:embed="rId4"/>
          <a:stretch>
            <a:fillRect/>
          </a:stretch>
        </p:blipFill>
        <p:spPr>
          <a:xfrm>
            <a:off x="914400" y="1047750"/>
            <a:ext cx="1615812" cy="1615812"/>
          </a:xfrm>
          <a:prstGeom prst="rect">
            <a:avLst/>
          </a:prstGeom>
        </p:spPr>
      </p:pic>
    </p:spTree>
    <p:extLst>
      <p:ext uri="{BB962C8B-B14F-4D97-AF65-F5344CB8AC3E}">
        <p14:creationId xmlns:p14="http://schemas.microsoft.com/office/powerpoint/2010/main" val="37580723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38.png"/>
          <p:cNvPicPr/>
          <p:nvPr/>
        </p:nvPicPr>
        <p:blipFill>
          <a:blip r:embed="rId2">
            <a:extLst/>
          </a:blip>
          <a:stretch>
            <a:fillRect/>
          </a:stretch>
        </p:blipFill>
        <p:spPr>
          <a:xfrm>
            <a:off x="762000" y="438150"/>
            <a:ext cx="3055742" cy="2760502"/>
          </a:xfrm>
          <a:prstGeom prst="rect">
            <a:avLst/>
          </a:prstGeom>
          <a:ln w="12700">
            <a:miter lim="400000"/>
          </a:ln>
        </p:spPr>
      </p:pic>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Tarea pendiente</a:t>
            </a:r>
          </a:p>
        </p:txBody>
      </p:sp>
      <p:sp>
        <p:nvSpPr>
          <p:cNvPr id="3" name="Text Placeholder 2"/>
          <p:cNvSpPr>
            <a:spLocks noGrp="1"/>
          </p:cNvSpPr>
          <p:nvPr>
            <p:ph type="body" idx="1"/>
          </p:nvPr>
        </p:nvSpPr>
        <p:spPr>
          <a:xfrm>
            <a:off x="641497" y="3212062"/>
            <a:ext cx="7772401" cy="935897"/>
          </a:xfrm>
        </p:spPr>
        <p:txBody>
          <a:bodyPr>
            <a:normAutofit/>
          </a:bodyPr>
          <a:lstStyle/>
          <a:p>
            <a:r>
              <a:rPr lang="es-ES" sz="1800" b="0" i="0" dirty="0" smtClean="0">
                <a:solidFill>
                  <a:srgbClr val="888888"/>
                </a:solidFill>
              </a:rPr>
              <a:t>Sigue las imágenes paso a paso</a:t>
            </a:r>
          </a:p>
          <a:p>
            <a:endParaRPr lang="en-US" sz="1800" dirty="0"/>
          </a:p>
        </p:txBody>
      </p:sp>
      <p:sp>
        <p:nvSpPr>
          <p:cNvPr id="9" name="Shape 183"/>
          <p:cNvSpPr txBox="1">
            <a:spLocks/>
          </p:cNvSpPr>
          <p:nvPr/>
        </p:nvSpPr>
        <p:spPr>
          <a:xfrm>
            <a:off x="4038600" y="590550"/>
            <a:ext cx="4453941" cy="29555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92500"/>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600" b="1" i="1" dirty="0" smtClean="0">
                <a:solidFill>
                  <a:srgbClr val="73623C"/>
                </a:solidFill>
              </a:rPr>
              <a:t>Paso 1:</a:t>
            </a:r>
          </a:p>
          <a:p>
            <a:pPr lvl="0" algn="l">
              <a:defRPr sz="1800">
                <a:solidFill>
                  <a:srgbClr val="000000"/>
                </a:solidFill>
              </a:defRPr>
            </a:pPr>
            <a:r>
              <a:rPr lang="es-ES" sz="1100" b="0" i="0" dirty="0" smtClean="0">
                <a:solidFill>
                  <a:srgbClr val="888888"/>
                </a:solidFill>
              </a:rPr>
              <a:t>Aplica la Base para Ojos en todo el párpado. Con un pincel para pliegue de ojos suave, aplica la sombra “Native” en la transición entre el pliegue y el hueso de la ceja.</a:t>
            </a:r>
          </a:p>
          <a:p>
            <a:pPr>
              <a:defRPr sz="1800">
                <a:solidFill>
                  <a:srgbClr val="000000"/>
                </a:solidFill>
              </a:defRPr>
            </a:pPr>
            <a:r>
              <a:rPr lang="es-ES" sz="1600" b="1" i="1" dirty="0" smtClean="0">
                <a:solidFill>
                  <a:srgbClr val="73623C"/>
                </a:solidFill>
              </a:rPr>
              <a:t>Paso 2:</a:t>
            </a:r>
          </a:p>
          <a:p>
            <a:pPr>
              <a:defRPr sz="1800">
                <a:solidFill>
                  <a:srgbClr val="000000"/>
                </a:solidFill>
              </a:defRPr>
            </a:pPr>
            <a:r>
              <a:rPr lang="es-ES" sz="1100" b="0" i="0" dirty="0" smtClean="0">
                <a:solidFill>
                  <a:srgbClr val="888888"/>
                </a:solidFill>
              </a:rPr>
              <a:t>Con cuidado, aplica la sombra “Aubergine” con un pincel de contour en la órbita ocular y la línea inferior de las pestañas</a:t>
            </a:r>
            <a:r>
              <a:rPr lang="es-ES" sz="1100" b="0" i="0" dirty="0" smtClean="0">
                <a:solidFill>
                  <a:srgbClr val="000000"/>
                </a:solidFill>
              </a:rPr>
              <a:t> </a:t>
            </a:r>
          </a:p>
          <a:p>
            <a:pPr>
              <a:defRPr sz="1800">
                <a:solidFill>
                  <a:srgbClr val="000000"/>
                </a:solidFill>
              </a:defRPr>
            </a:pPr>
            <a:r>
              <a:rPr lang="es-ES" sz="1600" b="1" i="1" dirty="0" smtClean="0">
                <a:solidFill>
                  <a:srgbClr val="73623C"/>
                </a:solidFill>
              </a:rPr>
              <a:t>Paso 3:</a:t>
            </a:r>
          </a:p>
          <a:p>
            <a:pPr lvl="0" algn="l">
              <a:defRPr sz="1800">
                <a:solidFill>
                  <a:srgbClr val="000000"/>
                </a:solidFill>
              </a:defRPr>
            </a:pPr>
            <a:r>
              <a:rPr lang="es-ES" sz="1100" b="0" i="0" dirty="0" smtClean="0">
                <a:solidFill>
                  <a:srgbClr val="888888"/>
                </a:solidFill>
              </a:rPr>
              <a:t>Con un pincel sintético, da golpecitos con “Citrine”, principalmente en el ángulo exterior del ojo y a lo largo del pliegue</a:t>
            </a:r>
          </a:p>
          <a:p>
            <a:pPr lvl="0" algn="l">
              <a:defRPr sz="1800">
                <a:solidFill>
                  <a:srgbClr val="000000"/>
                </a:solidFill>
              </a:defRPr>
            </a:pPr>
            <a:r>
              <a:rPr lang="es-ES" sz="1600" b="1" i="1" dirty="0" smtClean="0">
                <a:solidFill>
                  <a:srgbClr val="73623C"/>
                </a:solidFill>
              </a:rPr>
              <a:t>Paso 4: </a:t>
            </a:r>
          </a:p>
          <a:p>
            <a:pPr lvl="0" algn="l">
              <a:defRPr sz="1800">
                <a:solidFill>
                  <a:srgbClr val="000000"/>
                </a:solidFill>
              </a:defRPr>
            </a:pPr>
            <a:r>
              <a:rPr lang="es-ES" sz="1100" b="0" i="0" dirty="0" smtClean="0">
                <a:solidFill>
                  <a:srgbClr val="888888"/>
                </a:solidFill>
              </a:rPr>
              <a:t>Aplica LBD, máscara y pestañas postizas (optativo). Añade un toque de “Shell" en el lagrimal para iluminar el ángulo interior y “Serene” en el centro del párpado superior.</a:t>
            </a:r>
          </a:p>
          <a:p>
            <a:pPr>
              <a:defRPr sz="1800">
                <a:solidFill>
                  <a:srgbClr val="000000"/>
                </a:solidFill>
              </a:defRPr>
            </a:pPr>
            <a:endParaRPr lang="en-US" sz="1600" b="1" i="1" dirty="0" smtClean="0">
              <a:solidFill>
                <a:srgbClr val="73623C"/>
              </a:solidFill>
            </a:endParaRPr>
          </a:p>
        </p:txBody>
      </p:sp>
      <p:sp>
        <p:nvSpPr>
          <p:cNvPr id="11" name="Rectangle 10"/>
          <p:cNvSpPr/>
          <p:nvPr/>
        </p:nvSpPr>
        <p:spPr>
          <a:xfrm>
            <a:off x="6629400" y="3333750"/>
            <a:ext cx="1676400" cy="246221"/>
          </a:xfrm>
          <a:prstGeom prst="rect">
            <a:avLst/>
          </a:prstGeom>
        </p:spPr>
        <p:txBody>
          <a:bodyPr wrap="square">
            <a:spAutoFit/>
          </a:bodyPr>
          <a:lstStyle/>
          <a:p>
            <a:pPr lvl="0" algn="r" defTabSz="265174">
              <a:spcBef>
                <a:spcPts val="300"/>
              </a:spcBef>
              <a:defRPr sz="1800">
                <a:solidFill>
                  <a:srgbClr val="000000"/>
                </a:solidFill>
              </a:defRPr>
            </a:pPr>
            <a:r>
              <a:rPr lang="es-ES" sz="1000" b="1" i="0" dirty="0" smtClean="0">
                <a:solidFill>
                  <a:srgbClr val="73623C"/>
                </a:solidFill>
                <a:latin typeface="Century gothic" pitchFamily="18" charset="0"/>
              </a:rPr>
              <a:t>Labios: Naughty</a:t>
            </a:r>
          </a:p>
        </p:txBody>
      </p:sp>
    </p:spTree>
    <p:extLst>
      <p:ext uri="{BB962C8B-B14F-4D97-AF65-F5344CB8AC3E}">
        <p14:creationId xmlns:p14="http://schemas.microsoft.com/office/powerpoint/2010/main" val="11261271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722312" y="3534968"/>
            <a:ext cx="8116888" cy="1838325"/>
          </a:xfrm>
          <a:prstGeom prst="rect">
            <a:avLst/>
          </a:prstGeom>
        </p:spPr>
        <p:txBody>
          <a:bodyPr>
            <a:normAutofit/>
          </a:bodyPr>
          <a:lstStyle/>
          <a:p>
            <a:pPr lvl="0">
              <a:defRPr sz="1800">
                <a:solidFill>
                  <a:srgbClr val="000000"/>
                </a:solidFill>
              </a:defRPr>
            </a:pPr>
            <a:r>
              <a:rPr lang="es-ES" sz="3300" b="0" i="0" dirty="0" smtClean="0">
                <a:solidFill>
                  <a:srgbClr val="86754D"/>
                </a:solidFill>
              </a:rPr>
              <a:t>Comercialización en las redes sociales</a:t>
            </a:r>
          </a:p>
        </p:txBody>
      </p:sp>
      <p:sp>
        <p:nvSpPr>
          <p:cNvPr id="223" name="Shape 223"/>
          <p:cNvSpPr>
            <a:spLocks noGrp="1"/>
          </p:cNvSpPr>
          <p:nvPr>
            <p:ph type="body" idx="1"/>
          </p:nvPr>
        </p:nvSpPr>
        <p:spPr>
          <a:xfrm>
            <a:off x="722312" y="1123950"/>
            <a:ext cx="7772401" cy="2411017"/>
          </a:xfrm>
          <a:prstGeom prst="rect">
            <a:avLst/>
          </a:prstGeom>
        </p:spPr>
        <p:txBody>
          <a:bodyPr/>
          <a:lstStyle/>
          <a:p>
            <a:pPr lvl="0">
              <a:defRPr sz="1800">
                <a:solidFill>
                  <a:srgbClr val="000000"/>
                </a:solidFill>
              </a:defRPr>
            </a:pPr>
            <a:r>
              <a:rPr lang="es-ES" sz="2000" b="0" i="0" dirty="0" smtClean="0">
                <a:solidFill>
                  <a:srgbClr val="888888"/>
                </a:solidFill>
              </a:rPr>
              <a:t>Aprovechar el tiempo y el talento de otros es esencial para crear tu marca personal como artista y emprendedora.</a:t>
            </a:r>
          </a:p>
          <a:p>
            <a:pPr lvl="0">
              <a:defRPr sz="1800">
                <a:solidFill>
                  <a:srgbClr val="000000"/>
                </a:solidFill>
              </a:defRPr>
            </a:pPr>
            <a:r>
              <a:rPr lang="es-ES" sz="2000" b="0" i="0" dirty="0" smtClean="0">
                <a:solidFill>
                  <a:srgbClr val="888888"/>
                </a:solidFill>
              </a:rPr>
              <a:t>Aquí te damos algunos pequeños ejemplos accesibles, lo cual no solo te ayudará a aprender nuevas técnicas para usar los productos, sino también promocionará eficazmente tu marca a nivel profesional.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0_2.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04850"/>
            <a:ext cx="6732842" cy="5657850"/>
          </a:xfrm>
          <a:prstGeom prst="rect">
            <a:avLst/>
          </a:prstGeom>
        </p:spPr>
      </p:pic>
      <p:sp>
        <p:nvSpPr>
          <p:cNvPr id="2" name="Title 1"/>
          <p:cNvSpPr>
            <a:spLocks noGrp="1"/>
          </p:cNvSpPr>
          <p:nvPr>
            <p:ph type="title"/>
          </p:nvPr>
        </p:nvSpPr>
        <p:spPr>
          <a:xfrm>
            <a:off x="609600" y="3743326"/>
            <a:ext cx="8534400" cy="1838326"/>
          </a:xfrm>
        </p:spPr>
        <p:txBody>
          <a:bodyPr>
            <a:normAutofit/>
          </a:bodyPr>
          <a:lstStyle/>
          <a:p>
            <a:r>
              <a:rPr lang="es-ES" sz="3300" b="0" i="0" dirty="0" smtClean="0">
                <a:solidFill>
                  <a:srgbClr val="86754D"/>
                </a:solidFill>
              </a:rPr>
              <a:t>Comercialización en las redes sociales</a:t>
            </a:r>
          </a:p>
        </p:txBody>
      </p:sp>
      <p:sp>
        <p:nvSpPr>
          <p:cNvPr id="3" name="Text Placeholder 2"/>
          <p:cNvSpPr>
            <a:spLocks noGrp="1"/>
          </p:cNvSpPr>
          <p:nvPr>
            <p:ph type="body" idx="1"/>
          </p:nvPr>
        </p:nvSpPr>
        <p:spPr>
          <a:xfrm>
            <a:off x="609600" y="497976"/>
            <a:ext cx="7772401" cy="3305176"/>
          </a:xfrm>
        </p:spPr>
        <p:txBody>
          <a:bodyPr/>
          <a:lstStyle/>
          <a:p>
            <a:r>
              <a:rPr lang="es-ES" sz="2000" b="0" i="0" dirty="0" smtClean="0">
                <a:solidFill>
                  <a:srgbClr val="888888"/>
                </a:solidFill>
              </a:rPr>
              <a:t>Consigue el look</a:t>
            </a:r>
          </a:p>
        </p:txBody>
      </p:sp>
      <p:sp>
        <p:nvSpPr>
          <p:cNvPr id="9" name="Shape 183"/>
          <p:cNvSpPr txBox="1">
            <a:spLocks/>
          </p:cNvSpPr>
          <p:nvPr/>
        </p:nvSpPr>
        <p:spPr>
          <a:xfrm>
            <a:off x="4281317" y="971550"/>
            <a:ext cx="4453941" cy="24426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85000" lnSpcReduction="20000"/>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700" b="1" i="1" dirty="0" smtClean="0">
                <a:solidFill>
                  <a:srgbClr val="73623C"/>
                </a:solidFill>
              </a:rPr>
              <a:t>Paso 1:</a:t>
            </a:r>
          </a:p>
          <a:p>
            <a:pPr>
              <a:defRPr sz="1800">
                <a:solidFill>
                  <a:srgbClr val="000000"/>
                </a:solidFill>
              </a:defRPr>
            </a:pPr>
            <a:r>
              <a:rPr lang="es-ES" sz="1200" b="0" i="0" dirty="0" smtClean="0">
                <a:solidFill>
                  <a:srgbClr val="000000"/>
                </a:solidFill>
              </a:rPr>
              <a:t>Aplica la Base para Ojos de </a:t>
            </a:r>
            <a:r>
              <a:rPr lang="es-ES" sz="1200" b="0" i="0" dirty="0" smtClean="0">
                <a:solidFill>
                  <a:srgbClr val="000000"/>
                </a:solidFill>
              </a:rPr>
              <a:t>Motives</a:t>
            </a:r>
            <a:r>
              <a:rPr lang="es-ES" sz="1200" b="0" i="0" baseline="30000" dirty="0" smtClean="0">
                <a:solidFill>
                  <a:srgbClr val="000000"/>
                </a:solidFill>
              </a:rPr>
              <a:t>®</a:t>
            </a:r>
            <a:r>
              <a:rPr lang="es-ES" sz="1200" b="0" i="0" dirty="0" smtClean="0">
                <a:solidFill>
                  <a:srgbClr val="000000"/>
                </a:solidFill>
              </a:rPr>
              <a:t> </a:t>
            </a:r>
            <a:r>
              <a:rPr lang="es-ES" sz="1200" b="0" i="0" dirty="0" smtClean="0">
                <a:solidFill>
                  <a:srgbClr val="000000"/>
                </a:solidFill>
              </a:rPr>
              <a:t>en todo el párpado</a:t>
            </a:r>
          </a:p>
          <a:p>
            <a:pPr>
              <a:defRPr sz="1800">
                <a:solidFill>
                  <a:srgbClr val="000000"/>
                </a:solidFill>
              </a:defRPr>
            </a:pPr>
            <a:r>
              <a:rPr lang="es-ES" sz="1700" b="1" i="1" dirty="0" smtClean="0">
                <a:solidFill>
                  <a:srgbClr val="73623C"/>
                </a:solidFill>
              </a:rPr>
              <a:t>Paso 2:</a:t>
            </a:r>
          </a:p>
          <a:p>
            <a:pPr lvl="0" algn="l">
              <a:defRPr sz="1800">
                <a:solidFill>
                  <a:srgbClr val="000000"/>
                </a:solidFill>
              </a:defRPr>
            </a:pPr>
            <a:r>
              <a:rPr lang="es-ES" sz="1200" b="0" i="0" dirty="0" smtClean="0">
                <a:solidFill>
                  <a:srgbClr val="141923"/>
                </a:solidFill>
              </a:rPr>
              <a:t>Aplica CAPPUCCINO sobre el pliegue</a:t>
            </a:r>
          </a:p>
          <a:p>
            <a:pPr>
              <a:defRPr sz="1800">
                <a:solidFill>
                  <a:srgbClr val="000000"/>
                </a:solidFill>
              </a:defRPr>
            </a:pPr>
            <a:r>
              <a:rPr lang="es-ES" sz="1700" b="1" i="1" dirty="0" smtClean="0">
                <a:solidFill>
                  <a:srgbClr val="73623C"/>
                </a:solidFill>
              </a:rPr>
              <a:t>Paso 3:</a:t>
            </a:r>
          </a:p>
          <a:p>
            <a:pPr lvl="0" algn="l">
              <a:defRPr sz="1800">
                <a:solidFill>
                  <a:srgbClr val="000000"/>
                </a:solidFill>
              </a:defRPr>
            </a:pPr>
            <a:r>
              <a:rPr lang="es-ES" sz="1200" b="0" i="0" dirty="0" smtClean="0">
                <a:solidFill>
                  <a:srgbClr val="141923"/>
                </a:solidFill>
              </a:rPr>
              <a:t>Aplica GUN METAL en el pliegue</a:t>
            </a:r>
          </a:p>
          <a:p>
            <a:pPr>
              <a:defRPr sz="1800">
                <a:solidFill>
                  <a:srgbClr val="000000"/>
                </a:solidFill>
              </a:defRPr>
            </a:pPr>
            <a:r>
              <a:rPr lang="es-ES" sz="1700" b="1" i="1" dirty="0" smtClean="0">
                <a:solidFill>
                  <a:srgbClr val="73623C"/>
                </a:solidFill>
              </a:rPr>
              <a:t>Paso 4:</a:t>
            </a:r>
          </a:p>
          <a:p>
            <a:pPr>
              <a:defRPr sz="1800">
                <a:solidFill>
                  <a:srgbClr val="000000"/>
                </a:solidFill>
              </a:defRPr>
            </a:pPr>
            <a:r>
              <a:rPr lang="es-ES" sz="1200" b="0" i="0" dirty="0" smtClean="0">
                <a:solidFill>
                  <a:srgbClr val="141923"/>
                </a:solidFill>
              </a:rPr>
              <a:t>Aplica DREAMY en el párpado</a:t>
            </a:r>
          </a:p>
          <a:p>
            <a:pPr>
              <a:defRPr sz="1800">
                <a:solidFill>
                  <a:srgbClr val="000000"/>
                </a:solidFill>
              </a:defRPr>
            </a:pPr>
            <a:r>
              <a:rPr lang="es-ES" sz="1700" b="1" i="1" dirty="0" smtClean="0">
                <a:solidFill>
                  <a:srgbClr val="73623C"/>
                </a:solidFill>
              </a:rPr>
              <a:t>Paso 6:</a:t>
            </a:r>
          </a:p>
          <a:p>
            <a:pPr algn="l">
              <a:defRPr sz="1800">
                <a:solidFill>
                  <a:srgbClr val="000000"/>
                </a:solidFill>
              </a:defRPr>
            </a:pPr>
            <a:r>
              <a:rPr lang="es-ES" sz="1200" b="0" i="0" dirty="0" smtClean="0">
                <a:solidFill>
                  <a:srgbClr val="000000"/>
                </a:solidFill>
              </a:rPr>
              <a:t>A</a:t>
            </a:r>
            <a:r>
              <a:rPr lang="es-ES" sz="1200" b="0" i="0" dirty="0" smtClean="0">
                <a:solidFill>
                  <a:srgbClr val="141923"/>
                </a:solidFill>
              </a:rPr>
              <a:t>plica LITTLE BLACK DRESS en el interior del párpado</a:t>
            </a:r>
          </a:p>
          <a:p>
            <a:pPr lvl="0" algn="l">
              <a:defRPr sz="1800">
                <a:solidFill>
                  <a:srgbClr val="000000"/>
                </a:solidFill>
              </a:defRPr>
            </a:pPr>
            <a:r>
              <a:rPr lang="es-ES" sz="1700" b="1" i="1" dirty="0" smtClean="0">
                <a:solidFill>
                  <a:srgbClr val="73623C"/>
                </a:solidFill>
              </a:rPr>
              <a:t>Paso 6:</a:t>
            </a:r>
          </a:p>
          <a:p>
            <a:pPr lvl="0" algn="l">
              <a:defRPr sz="1800">
                <a:solidFill>
                  <a:srgbClr val="000000"/>
                </a:solidFill>
              </a:defRPr>
            </a:pPr>
            <a:r>
              <a:rPr lang="es-ES" sz="1200" b="0" i="0" dirty="0" smtClean="0">
                <a:solidFill>
                  <a:srgbClr val="000000"/>
                </a:solidFill>
              </a:rPr>
              <a:t>A</a:t>
            </a:r>
            <a:r>
              <a:rPr lang="es-ES" sz="1200" b="0" i="0" dirty="0" smtClean="0">
                <a:solidFill>
                  <a:srgbClr val="141923"/>
                </a:solidFill>
              </a:rPr>
              <a:t>plica MIDNIGHT en las pestañas inferiores</a:t>
            </a:r>
          </a:p>
        </p:txBody>
      </p:sp>
    </p:spTree>
    <p:extLst>
      <p:ext uri="{BB962C8B-B14F-4D97-AF65-F5344CB8AC3E}">
        <p14:creationId xmlns:p14="http://schemas.microsoft.com/office/powerpoint/2010/main" val="4221508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0_2.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04850"/>
            <a:ext cx="6732842" cy="5657850"/>
          </a:xfrm>
          <a:prstGeom prst="rect">
            <a:avLst/>
          </a:prstGeom>
        </p:spPr>
      </p:pic>
      <p:sp>
        <p:nvSpPr>
          <p:cNvPr id="3" name="Text Placeholder 2"/>
          <p:cNvSpPr>
            <a:spLocks noGrp="1"/>
          </p:cNvSpPr>
          <p:nvPr>
            <p:ph type="body" idx="1"/>
          </p:nvPr>
        </p:nvSpPr>
        <p:spPr>
          <a:xfrm>
            <a:off x="609600" y="497976"/>
            <a:ext cx="7772401" cy="3305176"/>
          </a:xfrm>
        </p:spPr>
        <p:txBody>
          <a:bodyPr/>
          <a:lstStyle/>
          <a:p>
            <a:r>
              <a:rPr lang="es-ES" sz="2000" b="0" i="0" dirty="0" smtClean="0">
                <a:solidFill>
                  <a:srgbClr val="888888"/>
                </a:solidFill>
              </a:rPr>
              <a:t>Consigue el look</a:t>
            </a:r>
          </a:p>
        </p:txBody>
      </p:sp>
      <p:sp>
        <p:nvSpPr>
          <p:cNvPr id="9" name="Shape 183"/>
          <p:cNvSpPr txBox="1">
            <a:spLocks/>
          </p:cNvSpPr>
          <p:nvPr/>
        </p:nvSpPr>
        <p:spPr>
          <a:xfrm>
            <a:off x="4290355" y="967324"/>
            <a:ext cx="4453941" cy="24426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85000" lnSpcReduction="20000"/>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700" b="1" i="1" dirty="0" smtClean="0">
                <a:solidFill>
                  <a:srgbClr val="73623C"/>
                </a:solidFill>
              </a:rPr>
              <a:t>Paso 1:</a:t>
            </a:r>
          </a:p>
          <a:p>
            <a:pPr>
              <a:defRPr sz="1800">
                <a:solidFill>
                  <a:srgbClr val="000000"/>
                </a:solidFill>
              </a:defRPr>
            </a:pPr>
            <a:r>
              <a:rPr lang="es-ES" sz="1200" b="0" i="0" dirty="0" smtClean="0">
                <a:solidFill>
                  <a:srgbClr val="000000"/>
                </a:solidFill>
              </a:rPr>
              <a:t>Empieza aplicando BIRCH en el hueso de la ceja</a:t>
            </a:r>
          </a:p>
          <a:p>
            <a:pPr>
              <a:defRPr sz="1800">
                <a:solidFill>
                  <a:srgbClr val="000000"/>
                </a:solidFill>
              </a:defRPr>
            </a:pPr>
            <a:r>
              <a:rPr lang="es-ES" sz="1700" b="1" i="1" dirty="0" smtClean="0">
                <a:solidFill>
                  <a:srgbClr val="73623C"/>
                </a:solidFill>
              </a:rPr>
              <a:t>Paso 2:</a:t>
            </a:r>
          </a:p>
          <a:p>
            <a:pPr lvl="0" algn="l">
              <a:defRPr sz="1800">
                <a:solidFill>
                  <a:srgbClr val="000000"/>
                </a:solidFill>
              </a:defRPr>
            </a:pPr>
            <a:r>
              <a:rPr lang="es-ES" sz="1200" b="0" i="0" dirty="0" smtClean="0">
                <a:solidFill>
                  <a:srgbClr val="141923"/>
                </a:solidFill>
              </a:rPr>
              <a:t>Aplica NATIVE en el pliegue</a:t>
            </a:r>
          </a:p>
          <a:p>
            <a:pPr>
              <a:defRPr sz="1800">
                <a:solidFill>
                  <a:srgbClr val="000000"/>
                </a:solidFill>
              </a:defRPr>
            </a:pPr>
            <a:r>
              <a:rPr lang="es-ES" sz="1700" b="1" i="1" dirty="0" smtClean="0">
                <a:solidFill>
                  <a:srgbClr val="73623C"/>
                </a:solidFill>
              </a:rPr>
              <a:t>Paso 3:</a:t>
            </a:r>
          </a:p>
          <a:p>
            <a:pPr lvl="0" algn="l">
              <a:defRPr sz="1800">
                <a:solidFill>
                  <a:srgbClr val="000000"/>
                </a:solidFill>
              </a:defRPr>
            </a:pPr>
            <a:r>
              <a:rPr lang="es-ES" sz="1200" b="0" i="0" dirty="0" smtClean="0">
                <a:solidFill>
                  <a:srgbClr val="141923"/>
                </a:solidFill>
              </a:rPr>
              <a:t>Da suaves golpecitos con BIRCH en el párpado</a:t>
            </a:r>
          </a:p>
          <a:p>
            <a:pPr>
              <a:defRPr sz="1800">
                <a:solidFill>
                  <a:srgbClr val="000000"/>
                </a:solidFill>
              </a:defRPr>
            </a:pPr>
            <a:r>
              <a:rPr lang="es-ES" sz="1700" b="1" i="1" dirty="0" smtClean="0">
                <a:solidFill>
                  <a:srgbClr val="73623C"/>
                </a:solidFill>
              </a:rPr>
              <a:t>Paso 4:</a:t>
            </a:r>
          </a:p>
          <a:p>
            <a:pPr>
              <a:defRPr sz="1800">
                <a:solidFill>
                  <a:srgbClr val="000000"/>
                </a:solidFill>
              </a:defRPr>
            </a:pPr>
            <a:r>
              <a:rPr lang="es-ES" sz="1200" b="0" i="0" dirty="0" smtClean="0">
                <a:solidFill>
                  <a:srgbClr val="141923"/>
                </a:solidFill>
              </a:rPr>
              <a:t>Delinea los ojos con el delineador en gel LBD</a:t>
            </a:r>
          </a:p>
          <a:p>
            <a:pPr>
              <a:defRPr sz="1800">
                <a:solidFill>
                  <a:srgbClr val="000000"/>
                </a:solidFill>
              </a:defRPr>
            </a:pPr>
            <a:r>
              <a:rPr lang="es-ES" sz="1700" b="1" i="1" dirty="0" smtClean="0">
                <a:solidFill>
                  <a:srgbClr val="73623C"/>
                </a:solidFill>
              </a:rPr>
              <a:t>Paso 6:</a:t>
            </a:r>
          </a:p>
          <a:p>
            <a:pPr algn="l">
              <a:defRPr sz="1800">
                <a:solidFill>
                  <a:srgbClr val="000000"/>
                </a:solidFill>
              </a:defRPr>
            </a:pPr>
            <a:r>
              <a:rPr lang="es-ES" sz="1200" b="0" i="0" dirty="0" smtClean="0">
                <a:solidFill>
                  <a:srgbClr val="000000"/>
                </a:solidFill>
              </a:rPr>
              <a:t>Con RAVEN, marca bajo la línea de las pestañas inferiores</a:t>
            </a:r>
          </a:p>
          <a:p>
            <a:pPr lvl="0" algn="l">
              <a:defRPr sz="1800">
                <a:solidFill>
                  <a:srgbClr val="000000"/>
                </a:solidFill>
              </a:defRPr>
            </a:pPr>
            <a:r>
              <a:rPr lang="es-ES" sz="1700" b="1" i="1" dirty="0" smtClean="0">
                <a:solidFill>
                  <a:srgbClr val="73623C"/>
                </a:solidFill>
              </a:rPr>
              <a:t>Paso 6:</a:t>
            </a:r>
          </a:p>
          <a:p>
            <a:pPr lvl="0" algn="l">
              <a:defRPr sz="1800">
                <a:solidFill>
                  <a:srgbClr val="000000"/>
                </a:solidFill>
              </a:defRPr>
            </a:pPr>
            <a:r>
              <a:rPr lang="es-ES" sz="1200" b="0" i="0" dirty="0" smtClean="0">
                <a:solidFill>
                  <a:srgbClr val="000000"/>
                </a:solidFill>
              </a:rPr>
              <a:t>Ilumina el ángulo interior con SHELL</a:t>
            </a:r>
          </a:p>
        </p:txBody>
      </p:sp>
      <p:sp>
        <p:nvSpPr>
          <p:cNvPr id="2" name="Title 1"/>
          <p:cNvSpPr>
            <a:spLocks noGrp="1"/>
          </p:cNvSpPr>
          <p:nvPr>
            <p:ph type="title"/>
          </p:nvPr>
        </p:nvSpPr>
        <p:spPr>
          <a:xfrm>
            <a:off x="609600" y="3743326"/>
            <a:ext cx="8382000" cy="1838326"/>
          </a:xfrm>
        </p:spPr>
        <p:txBody>
          <a:bodyPr>
            <a:normAutofit/>
          </a:bodyPr>
          <a:lstStyle/>
          <a:p>
            <a:r>
              <a:rPr lang="es-ES" sz="3300" b="0" i="0" dirty="0" smtClean="0">
                <a:solidFill>
                  <a:srgbClr val="86754D"/>
                </a:solidFill>
              </a:rPr>
              <a:t>Comercialización en las redes sociales</a:t>
            </a:r>
          </a:p>
        </p:txBody>
      </p:sp>
    </p:spTree>
    <p:extLst>
      <p:ext uri="{BB962C8B-B14F-4D97-AF65-F5344CB8AC3E}">
        <p14:creationId xmlns:p14="http://schemas.microsoft.com/office/powerpoint/2010/main" val="266660564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for50_2.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04850"/>
            <a:ext cx="6732842" cy="5657850"/>
          </a:xfrm>
          <a:prstGeom prst="rect">
            <a:avLst/>
          </a:prstGeom>
        </p:spPr>
      </p:pic>
      <p:sp>
        <p:nvSpPr>
          <p:cNvPr id="3" name="Text Placeholder 2"/>
          <p:cNvSpPr>
            <a:spLocks noGrp="1"/>
          </p:cNvSpPr>
          <p:nvPr>
            <p:ph type="body" idx="1"/>
          </p:nvPr>
        </p:nvSpPr>
        <p:spPr>
          <a:xfrm>
            <a:off x="609600" y="497976"/>
            <a:ext cx="7772401" cy="3305176"/>
          </a:xfrm>
        </p:spPr>
        <p:txBody>
          <a:bodyPr/>
          <a:lstStyle/>
          <a:p>
            <a:r>
              <a:rPr lang="es-ES" sz="2000" b="0" i="0" dirty="0" smtClean="0">
                <a:solidFill>
                  <a:srgbClr val="888888"/>
                </a:solidFill>
              </a:rPr>
              <a:t>Consigue el look</a:t>
            </a:r>
          </a:p>
        </p:txBody>
      </p:sp>
      <p:sp>
        <p:nvSpPr>
          <p:cNvPr id="11" name="Shape 183"/>
          <p:cNvSpPr txBox="1">
            <a:spLocks/>
          </p:cNvSpPr>
          <p:nvPr/>
        </p:nvSpPr>
        <p:spPr>
          <a:xfrm>
            <a:off x="4232859" y="971550"/>
            <a:ext cx="4453941" cy="2581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85000" lnSpcReduction="20000"/>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700" b="1" i="1" dirty="0" smtClean="0">
                <a:solidFill>
                  <a:srgbClr val="73623C"/>
                </a:solidFill>
              </a:rPr>
              <a:t>Paso 1:</a:t>
            </a:r>
          </a:p>
          <a:p>
            <a:pPr lvl="0" defTabSz="148589">
              <a:spcBef>
                <a:spcPts val="100"/>
              </a:spcBef>
              <a:defRPr sz="1800">
                <a:solidFill>
                  <a:srgbClr val="000000"/>
                </a:solidFill>
              </a:defRPr>
            </a:pPr>
            <a:r>
              <a:rPr lang="es-ES" sz="1200" b="0" i="0" dirty="0" smtClean="0">
                <a:solidFill>
                  <a:srgbClr val="888888"/>
                </a:solidFill>
              </a:rPr>
              <a:t>Comienza aplicando BIRCH de la Paleta </a:t>
            </a:r>
            <a:r>
              <a:rPr lang="es-ES" sz="1200" b="0" i="0" dirty="0" smtClean="0">
                <a:solidFill>
                  <a:srgbClr val="888888"/>
                </a:solidFill>
              </a:rPr>
              <a:t>Motives</a:t>
            </a:r>
            <a:r>
              <a:rPr lang="es-ES" sz="1200" b="0" i="0" baseline="30000" dirty="0" smtClean="0">
                <a:solidFill>
                  <a:srgbClr val="888888"/>
                </a:solidFill>
              </a:rPr>
              <a:t>®</a:t>
            </a:r>
            <a:r>
              <a:rPr lang="es-ES" sz="1200" b="0" i="0" dirty="0" smtClean="0">
                <a:solidFill>
                  <a:srgbClr val="888888"/>
                </a:solidFill>
              </a:rPr>
              <a:t> </a:t>
            </a:r>
            <a:r>
              <a:rPr lang="es-ES" sz="1200" b="0" i="0" dirty="0" smtClean="0">
                <a:solidFill>
                  <a:srgbClr val="888888"/>
                </a:solidFill>
              </a:rPr>
              <a:t>Mavens Element en el hueso de la ceja</a:t>
            </a:r>
          </a:p>
          <a:p>
            <a:pPr>
              <a:defRPr sz="1800">
                <a:solidFill>
                  <a:srgbClr val="000000"/>
                </a:solidFill>
              </a:defRPr>
            </a:pPr>
            <a:r>
              <a:rPr lang="es-ES" sz="1700" b="1" i="1" dirty="0" smtClean="0">
                <a:solidFill>
                  <a:srgbClr val="73623C"/>
                </a:solidFill>
              </a:rPr>
              <a:t>Paso 2:</a:t>
            </a:r>
          </a:p>
          <a:p>
            <a:pPr lvl="0" defTabSz="148589">
              <a:spcBef>
                <a:spcPts val="100"/>
              </a:spcBef>
              <a:defRPr sz="1800">
                <a:solidFill>
                  <a:srgbClr val="000000"/>
                </a:solidFill>
              </a:defRPr>
            </a:pPr>
            <a:r>
              <a:rPr lang="es-ES" sz="1200" b="0" i="0" dirty="0" smtClean="0">
                <a:solidFill>
                  <a:srgbClr val="888888"/>
                </a:solidFill>
              </a:rPr>
              <a:t>Aplica un poco de AUBERGINE de la Paleta </a:t>
            </a:r>
            <a:r>
              <a:rPr lang="es-ES" sz="1200" b="0" i="0" dirty="0" smtClean="0">
                <a:solidFill>
                  <a:srgbClr val="888888"/>
                </a:solidFill>
              </a:rPr>
              <a:t>Motives</a:t>
            </a:r>
            <a:r>
              <a:rPr lang="es-ES" sz="1200" b="0" i="0" baseline="30000" dirty="0" smtClean="0">
                <a:solidFill>
                  <a:srgbClr val="888888"/>
                </a:solidFill>
              </a:rPr>
              <a:t>®</a:t>
            </a:r>
            <a:r>
              <a:rPr lang="es-ES" sz="1200" b="0" i="0" dirty="0" smtClean="0">
                <a:solidFill>
                  <a:srgbClr val="888888"/>
                </a:solidFill>
              </a:rPr>
              <a:t> </a:t>
            </a:r>
            <a:r>
              <a:rPr lang="es-ES" sz="1200" b="0" i="0" dirty="0" smtClean="0">
                <a:solidFill>
                  <a:srgbClr val="888888"/>
                </a:solidFill>
              </a:rPr>
              <a:t>Mavens Element sobre el pliegue. Con el tono más oscuro del trío, aplica en el pliegue para dar profundidad </a:t>
            </a:r>
          </a:p>
          <a:p>
            <a:pPr>
              <a:defRPr sz="1800">
                <a:solidFill>
                  <a:srgbClr val="000000"/>
                </a:solidFill>
              </a:defRPr>
            </a:pPr>
            <a:r>
              <a:rPr lang="es-ES" sz="1700" b="1" i="1" dirty="0" smtClean="0">
                <a:solidFill>
                  <a:srgbClr val="73623C"/>
                </a:solidFill>
              </a:rPr>
              <a:t>Paso 3:</a:t>
            </a:r>
          </a:p>
          <a:p>
            <a:pPr algn="l">
              <a:defRPr sz="1800">
                <a:solidFill>
                  <a:srgbClr val="000000"/>
                </a:solidFill>
              </a:defRPr>
            </a:pPr>
            <a:r>
              <a:rPr lang="es-ES" sz="1200" b="0" i="0" dirty="0" smtClean="0">
                <a:solidFill>
                  <a:srgbClr val="888888"/>
                </a:solidFill>
              </a:rPr>
              <a:t>Con el tono intermedio, da suaves golpecitos sobre todo el párpado </a:t>
            </a:r>
          </a:p>
          <a:p>
            <a:pPr lvl="0" algn="l">
              <a:defRPr sz="1800">
                <a:solidFill>
                  <a:srgbClr val="000000"/>
                </a:solidFill>
              </a:defRPr>
            </a:pPr>
            <a:r>
              <a:rPr lang="es-ES" sz="1700" b="1" i="1" dirty="0" smtClean="0">
                <a:solidFill>
                  <a:srgbClr val="73623C"/>
                </a:solidFill>
              </a:rPr>
              <a:t>Paso 4:</a:t>
            </a:r>
          </a:p>
          <a:p>
            <a:pPr lvl="0" defTabSz="148589">
              <a:spcBef>
                <a:spcPts val="100"/>
              </a:spcBef>
              <a:defRPr sz="1800">
                <a:solidFill>
                  <a:srgbClr val="000000"/>
                </a:solidFill>
              </a:defRPr>
            </a:pPr>
            <a:r>
              <a:rPr lang="es-ES" sz="1200" b="0" i="0" dirty="0" smtClean="0">
                <a:solidFill>
                  <a:srgbClr val="888888"/>
                </a:solidFill>
              </a:rPr>
              <a:t>Aplica la sombra más clara dando suaves golpecitos con un pincel húmedo en el centro del párpado </a:t>
            </a:r>
          </a:p>
          <a:p>
            <a:pPr lvl="0" algn="l">
              <a:defRPr sz="1800">
                <a:solidFill>
                  <a:srgbClr val="000000"/>
                </a:solidFill>
              </a:defRPr>
            </a:pPr>
            <a:r>
              <a:rPr lang="es-ES" sz="1700" b="1" i="1" dirty="0" smtClean="0">
                <a:solidFill>
                  <a:srgbClr val="73623C"/>
                </a:solidFill>
              </a:rPr>
              <a:t>Paso 5:</a:t>
            </a:r>
          </a:p>
          <a:p>
            <a:pPr algn="l">
              <a:defRPr sz="1800">
                <a:solidFill>
                  <a:srgbClr val="000000"/>
                </a:solidFill>
              </a:defRPr>
            </a:pPr>
            <a:r>
              <a:rPr lang="es-ES" sz="1200" b="0" i="0" dirty="0" smtClean="0">
                <a:solidFill>
                  <a:srgbClr val="888888"/>
                </a:solidFill>
              </a:rPr>
              <a:t>Delinea el interior del párpado con el delineador en gel LBD y difumínalo con el tono más oscuro del trío.</a:t>
            </a:r>
          </a:p>
          <a:p>
            <a:pPr lvl="0" algn="l">
              <a:defRPr sz="1800">
                <a:solidFill>
                  <a:srgbClr val="000000"/>
                </a:solidFill>
              </a:defRPr>
            </a:pPr>
            <a:endParaRPr lang="en-US" sz="1200" b="1" i="1" dirty="0" smtClean="0">
              <a:solidFill>
                <a:srgbClr val="73623C"/>
              </a:solidFill>
            </a:endParaRPr>
          </a:p>
        </p:txBody>
      </p:sp>
      <p:sp>
        <p:nvSpPr>
          <p:cNvPr id="2" name="Title 1"/>
          <p:cNvSpPr>
            <a:spLocks noGrp="1"/>
          </p:cNvSpPr>
          <p:nvPr>
            <p:ph type="title"/>
          </p:nvPr>
        </p:nvSpPr>
        <p:spPr>
          <a:xfrm>
            <a:off x="609600" y="3743326"/>
            <a:ext cx="7772401" cy="1838326"/>
          </a:xfrm>
        </p:spPr>
        <p:txBody>
          <a:bodyPr/>
          <a:lstStyle/>
          <a:p>
            <a:r>
              <a:rPr lang="es-ES" sz="4000" b="0" i="0" dirty="0" smtClean="0">
                <a:solidFill>
                  <a:srgbClr val="86754D"/>
                </a:solidFill>
              </a:rPr>
              <a:t>Paleta Mavens</a:t>
            </a:r>
          </a:p>
        </p:txBody>
      </p:sp>
    </p:spTree>
    <p:extLst>
      <p:ext uri="{BB962C8B-B14F-4D97-AF65-F5344CB8AC3E}">
        <p14:creationId xmlns:p14="http://schemas.microsoft.com/office/powerpoint/2010/main" val="39098000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952" y="-323850"/>
            <a:ext cx="8254448" cy="6190836"/>
          </a:xfrm>
          <a:prstGeom prst="rect">
            <a:avLst/>
          </a:prstGeom>
        </p:spPr>
      </p:pic>
      <p:sp>
        <p:nvSpPr>
          <p:cNvPr id="8" name="Title 1"/>
          <p:cNvSpPr txBox="1">
            <a:spLocks/>
          </p:cNvSpPr>
          <p:nvPr/>
        </p:nvSpPr>
        <p:spPr>
          <a:xfrm>
            <a:off x="0" y="205979"/>
            <a:ext cx="9144000" cy="52289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lvl1pPr algn="l" defTabSz="457200">
              <a:defRPr sz="2000" b="1">
                <a:solidFill>
                  <a:srgbClr val="86754D"/>
                </a:solidFill>
                <a:latin typeface="Century Gothic"/>
                <a:ea typeface="Century Gothic"/>
                <a:cs typeface="Century Gothic"/>
                <a:sym typeface="Century Gothic"/>
              </a:defRPr>
            </a:lvl1pPr>
            <a:lvl2pPr algn="ctr" defTabSz="457200">
              <a:defRPr sz="2800">
                <a:solidFill>
                  <a:srgbClr val="86754D"/>
                </a:solidFill>
                <a:latin typeface="Century Gothic"/>
                <a:ea typeface="Century Gothic"/>
                <a:cs typeface="Century Gothic"/>
                <a:sym typeface="Century Gothic"/>
              </a:defRPr>
            </a:lvl2pPr>
            <a:lvl3pPr algn="ctr" defTabSz="457200">
              <a:defRPr sz="2800">
                <a:solidFill>
                  <a:srgbClr val="86754D"/>
                </a:solidFill>
                <a:latin typeface="Century Gothic"/>
                <a:ea typeface="Century Gothic"/>
                <a:cs typeface="Century Gothic"/>
                <a:sym typeface="Century Gothic"/>
              </a:defRPr>
            </a:lvl3pPr>
            <a:lvl4pPr algn="ctr" defTabSz="457200">
              <a:defRPr sz="2800">
                <a:solidFill>
                  <a:srgbClr val="86754D"/>
                </a:solidFill>
                <a:latin typeface="Century Gothic"/>
                <a:ea typeface="Century Gothic"/>
                <a:cs typeface="Century Gothic"/>
                <a:sym typeface="Century Gothic"/>
              </a:defRPr>
            </a:lvl4pPr>
            <a:lvl5pPr algn="ctr" defTabSz="457200">
              <a:defRPr sz="2800">
                <a:solidFill>
                  <a:srgbClr val="86754D"/>
                </a:solidFill>
                <a:latin typeface="Century Gothic"/>
                <a:ea typeface="Century Gothic"/>
                <a:cs typeface="Century Gothic"/>
                <a:sym typeface="Century Gothic"/>
              </a:defRPr>
            </a:lvl5pPr>
            <a:lvl6pPr algn="ctr" defTabSz="457200">
              <a:defRPr sz="2800">
                <a:solidFill>
                  <a:srgbClr val="86754D"/>
                </a:solidFill>
                <a:latin typeface="Century Gothic"/>
                <a:ea typeface="Century Gothic"/>
                <a:cs typeface="Century Gothic"/>
                <a:sym typeface="Century Gothic"/>
              </a:defRPr>
            </a:lvl6pPr>
            <a:lvl7pPr algn="ctr" defTabSz="457200">
              <a:defRPr sz="2800">
                <a:solidFill>
                  <a:srgbClr val="86754D"/>
                </a:solidFill>
                <a:latin typeface="Century Gothic"/>
                <a:ea typeface="Century Gothic"/>
                <a:cs typeface="Century Gothic"/>
                <a:sym typeface="Century Gothic"/>
              </a:defRPr>
            </a:lvl7pPr>
            <a:lvl8pPr algn="ctr" defTabSz="457200">
              <a:defRPr sz="2800">
                <a:solidFill>
                  <a:srgbClr val="86754D"/>
                </a:solidFill>
                <a:latin typeface="Century Gothic"/>
                <a:ea typeface="Century Gothic"/>
                <a:cs typeface="Century Gothic"/>
                <a:sym typeface="Century Gothic"/>
              </a:defRPr>
            </a:lvl8pPr>
            <a:lvl9pPr algn="ctr" defTabSz="457200">
              <a:defRPr sz="2800">
                <a:solidFill>
                  <a:srgbClr val="86754D"/>
                </a:solidFill>
                <a:latin typeface="Century Gothic"/>
                <a:ea typeface="Century Gothic"/>
                <a:cs typeface="Century Gothic"/>
                <a:sym typeface="Century Gothic"/>
              </a:defRPr>
            </a:lvl9pPr>
          </a:lstStyle>
          <a:p>
            <a:pPr algn="ctr"/>
            <a:r>
              <a:rPr lang="es-ES" sz="2800" b="0" i="0" dirty="0" smtClean="0">
                <a:solidFill>
                  <a:srgbClr val="86754D"/>
                </a:solidFill>
              </a:rPr>
              <a:t>Motives</a:t>
            </a:r>
            <a:r>
              <a:rPr lang="es-ES" sz="2800" b="0" i="0" baseline="30000" dirty="0" smtClean="0">
                <a:solidFill>
                  <a:srgbClr val="86754D"/>
                </a:solidFill>
              </a:rPr>
              <a:t>®</a:t>
            </a:r>
            <a:r>
              <a:rPr lang="es-ES" sz="2800" b="0" i="0" dirty="0" smtClean="0">
                <a:solidFill>
                  <a:srgbClr val="86754D"/>
                </a:solidFill>
              </a:rPr>
              <a:t> </a:t>
            </a:r>
            <a:r>
              <a:rPr lang="es-ES" sz="2800" b="0" i="0" dirty="0" smtClean="0">
                <a:solidFill>
                  <a:srgbClr val="86754D"/>
                </a:solidFill>
              </a:rPr>
              <a:t>Base para Ojos</a:t>
            </a:r>
          </a:p>
        </p:txBody>
      </p:sp>
      <p:pic>
        <p:nvPicPr>
          <p:cNvPr id="9" name="image2.jpg" descr="eye base.jpg"/>
          <p:cNvPicPr/>
          <p:nvPr/>
        </p:nvPicPr>
        <p:blipFill>
          <a:blip r:embed="rId3">
            <a:extLst/>
          </a:blip>
          <a:stretch>
            <a:fillRect/>
          </a:stretch>
        </p:blipFill>
        <p:spPr>
          <a:xfrm>
            <a:off x="381000" y="1222239"/>
            <a:ext cx="2493819" cy="2493819"/>
          </a:xfrm>
          <a:prstGeom prst="rect">
            <a:avLst/>
          </a:prstGeom>
          <a:ln w="12700">
            <a:miter lim="400000"/>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928187"/>
            <a:ext cx="2295352" cy="1193063"/>
          </a:xfrm>
          <a:prstGeom prst="rect">
            <a:avLst/>
          </a:prstGeom>
        </p:spPr>
      </p:pic>
    </p:spTree>
    <p:extLst>
      <p:ext uri="{BB962C8B-B14F-4D97-AF65-F5344CB8AC3E}">
        <p14:creationId xmlns:p14="http://schemas.microsoft.com/office/powerpoint/2010/main" val="24497655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_2.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04850"/>
            <a:ext cx="6732842" cy="5657850"/>
          </a:xfrm>
          <a:prstGeom prst="rect">
            <a:avLst/>
          </a:prstGeom>
        </p:spPr>
      </p:pic>
      <p:sp>
        <p:nvSpPr>
          <p:cNvPr id="3" name="Text Placeholder 2"/>
          <p:cNvSpPr>
            <a:spLocks noGrp="1"/>
          </p:cNvSpPr>
          <p:nvPr>
            <p:ph type="body" idx="1"/>
          </p:nvPr>
        </p:nvSpPr>
        <p:spPr>
          <a:xfrm>
            <a:off x="609600" y="497976"/>
            <a:ext cx="7772401" cy="3305176"/>
          </a:xfrm>
        </p:spPr>
        <p:txBody>
          <a:bodyPr/>
          <a:lstStyle/>
          <a:p>
            <a:r>
              <a:rPr lang="es-ES" sz="2000" b="0" i="0" dirty="0" smtClean="0">
                <a:solidFill>
                  <a:srgbClr val="888888"/>
                </a:solidFill>
              </a:rPr>
              <a:t>Consigue el look</a:t>
            </a:r>
          </a:p>
        </p:txBody>
      </p:sp>
      <p:sp>
        <p:nvSpPr>
          <p:cNvPr id="8" name="Shape 183"/>
          <p:cNvSpPr txBox="1">
            <a:spLocks/>
          </p:cNvSpPr>
          <p:nvPr/>
        </p:nvSpPr>
        <p:spPr>
          <a:xfrm>
            <a:off x="4232859" y="698975"/>
            <a:ext cx="4453941" cy="27871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92500" lnSpcReduction="20000"/>
          </a:bodyPr>
          <a:lstStyle>
            <a:lvl1pPr marL="0" indent="0" defTabSz="457200">
              <a:spcBef>
                <a:spcPts val="400"/>
              </a:spcBef>
              <a:buSzTx/>
              <a:buFontTx/>
              <a:buNone/>
              <a:defRPr sz="2000">
                <a:solidFill>
                  <a:srgbClr val="888888"/>
                </a:solidFill>
                <a:latin typeface="Century Gothic"/>
                <a:ea typeface="Century Gothic"/>
                <a:cs typeface="Century Gothic"/>
                <a:sym typeface="Century Gothic"/>
              </a:defRPr>
            </a:lvl1pPr>
            <a:lvl2pPr marL="0" indent="0" defTabSz="457200">
              <a:spcBef>
                <a:spcPts val="400"/>
              </a:spcBef>
              <a:buSzTx/>
              <a:buFontTx/>
              <a:buNone/>
              <a:defRPr sz="2000">
                <a:solidFill>
                  <a:srgbClr val="888888"/>
                </a:solidFill>
                <a:latin typeface="Century Gothic"/>
                <a:ea typeface="Century Gothic"/>
                <a:cs typeface="Century Gothic"/>
                <a:sym typeface="Century Gothic"/>
              </a:defRPr>
            </a:lvl2pPr>
            <a:lvl3pPr marL="0" indent="0" defTabSz="457200">
              <a:spcBef>
                <a:spcPts val="400"/>
              </a:spcBef>
              <a:buSzTx/>
              <a:buFontTx/>
              <a:buNone/>
              <a:defRPr sz="2000">
                <a:solidFill>
                  <a:srgbClr val="888888"/>
                </a:solidFill>
                <a:latin typeface="Century Gothic"/>
                <a:ea typeface="Century Gothic"/>
                <a:cs typeface="Century Gothic"/>
                <a:sym typeface="Century Gothic"/>
              </a:defRPr>
            </a:lvl3pPr>
            <a:lvl4pPr marL="0" indent="0" defTabSz="457200">
              <a:spcBef>
                <a:spcPts val="400"/>
              </a:spcBef>
              <a:buSzTx/>
              <a:buFontTx/>
              <a:buNone/>
              <a:defRPr sz="2000">
                <a:solidFill>
                  <a:srgbClr val="888888"/>
                </a:solidFill>
                <a:latin typeface="Century Gothic"/>
                <a:ea typeface="Century Gothic"/>
                <a:cs typeface="Century Gothic"/>
                <a:sym typeface="Century Gothic"/>
              </a:defRPr>
            </a:lvl4pPr>
            <a:lvl5pPr marL="0" indent="0" defTabSz="457200">
              <a:spcBef>
                <a:spcPts val="400"/>
              </a:spcBef>
              <a:buSzTx/>
              <a:buFontTx/>
              <a:buNone/>
              <a:defRPr sz="2000">
                <a:solidFill>
                  <a:srgbClr val="888888"/>
                </a:solidFill>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defRPr sz="1800">
                <a:solidFill>
                  <a:srgbClr val="000000"/>
                </a:solidFill>
              </a:defRPr>
            </a:pPr>
            <a:r>
              <a:rPr lang="es-ES" sz="1700" b="1" i="1" dirty="0" smtClean="0">
                <a:solidFill>
                  <a:srgbClr val="73623C"/>
                </a:solidFill>
              </a:rPr>
              <a:t>Paso 1:</a:t>
            </a:r>
          </a:p>
          <a:p>
            <a:pPr lvl="0">
              <a:defRPr sz="1800">
                <a:solidFill>
                  <a:srgbClr val="000000"/>
                </a:solidFill>
              </a:defRPr>
            </a:pPr>
            <a:r>
              <a:rPr lang="es-ES" sz="1200" b="0" i="0" dirty="0" smtClean="0">
                <a:solidFill>
                  <a:srgbClr val="888888"/>
                </a:solidFill>
              </a:rPr>
              <a:t>Usa “Native” (Paleta </a:t>
            </a:r>
            <a:r>
              <a:rPr lang="es-ES" sz="1200" b="0" i="0" dirty="0" smtClean="0">
                <a:solidFill>
                  <a:srgbClr val="888888"/>
                </a:solidFill>
              </a:rPr>
              <a:t>Motives</a:t>
            </a:r>
            <a:r>
              <a:rPr lang="es-ES" sz="1200" b="0" i="0" baseline="30000" dirty="0" smtClean="0">
                <a:solidFill>
                  <a:srgbClr val="888888"/>
                </a:solidFill>
              </a:rPr>
              <a:t>®</a:t>
            </a:r>
            <a:r>
              <a:rPr lang="es-ES" sz="1200" b="0" i="0" dirty="0" smtClean="0">
                <a:solidFill>
                  <a:srgbClr val="888888"/>
                </a:solidFill>
              </a:rPr>
              <a:t> </a:t>
            </a:r>
            <a:r>
              <a:rPr lang="es-ES" sz="1200" b="0" i="0" dirty="0" smtClean="0">
                <a:solidFill>
                  <a:srgbClr val="888888"/>
                </a:solidFill>
              </a:rPr>
              <a:t>Mavens Element) y aplica un poco sobre el pliegue </a:t>
            </a:r>
          </a:p>
          <a:p>
            <a:pPr>
              <a:defRPr sz="1800">
                <a:solidFill>
                  <a:srgbClr val="000000"/>
                </a:solidFill>
              </a:defRPr>
            </a:pPr>
            <a:r>
              <a:rPr lang="es-ES" sz="1700" b="1" i="1" dirty="0" smtClean="0">
                <a:solidFill>
                  <a:srgbClr val="73623C"/>
                </a:solidFill>
              </a:rPr>
              <a:t>Paso 2:</a:t>
            </a:r>
          </a:p>
          <a:p>
            <a:pPr lvl="0" algn="l">
              <a:defRPr sz="1800">
                <a:solidFill>
                  <a:srgbClr val="000000"/>
                </a:solidFill>
              </a:defRPr>
            </a:pPr>
            <a:r>
              <a:rPr lang="es-ES" sz="1200" b="0" i="0" dirty="0" smtClean="0">
                <a:solidFill>
                  <a:srgbClr val="888888"/>
                </a:solidFill>
              </a:rPr>
              <a:t>Aplica el tono intermedio del trío en el pliegue y difumínalo</a:t>
            </a:r>
          </a:p>
          <a:p>
            <a:pPr lvl="0" algn="l">
              <a:defRPr sz="1800">
                <a:solidFill>
                  <a:srgbClr val="000000"/>
                </a:solidFill>
              </a:defRPr>
            </a:pPr>
            <a:r>
              <a:rPr lang="es-ES" sz="1700" b="1" i="1" dirty="0" smtClean="0">
                <a:solidFill>
                  <a:srgbClr val="73623C"/>
                </a:solidFill>
              </a:rPr>
              <a:t>Paso 3:</a:t>
            </a:r>
          </a:p>
          <a:p>
            <a:pPr lvl="0" algn="l">
              <a:defRPr sz="1800">
                <a:solidFill>
                  <a:srgbClr val="000000"/>
                </a:solidFill>
              </a:defRPr>
            </a:pPr>
            <a:r>
              <a:rPr lang="es-ES" sz="1200" b="0" i="0" dirty="0" smtClean="0">
                <a:solidFill>
                  <a:srgbClr val="888888"/>
                </a:solidFill>
              </a:rPr>
              <a:t>Da profundidad con el tono más oscuro del trío al aplicarlo en el pliegue hacia el ángulo interior del ojo </a:t>
            </a:r>
          </a:p>
          <a:p>
            <a:pPr lvl="0" algn="l">
              <a:defRPr sz="1800">
                <a:solidFill>
                  <a:srgbClr val="000000"/>
                </a:solidFill>
              </a:defRPr>
            </a:pPr>
            <a:r>
              <a:rPr lang="es-ES" sz="1700" b="1" i="1" dirty="0" smtClean="0">
                <a:solidFill>
                  <a:srgbClr val="73623C"/>
                </a:solidFill>
              </a:rPr>
              <a:t>Paso 4:</a:t>
            </a:r>
          </a:p>
          <a:p>
            <a:pPr>
              <a:defRPr sz="1800">
                <a:solidFill>
                  <a:srgbClr val="000000"/>
                </a:solidFill>
              </a:defRPr>
            </a:pPr>
            <a:r>
              <a:rPr lang="es-ES" sz="1200" b="0" i="0" dirty="0" smtClean="0">
                <a:solidFill>
                  <a:srgbClr val="888888"/>
                </a:solidFill>
              </a:rPr>
              <a:t>Aplica el tono más claro en el párpado </a:t>
            </a:r>
          </a:p>
          <a:p>
            <a:pPr>
              <a:defRPr sz="1800">
                <a:solidFill>
                  <a:srgbClr val="000000"/>
                </a:solidFill>
              </a:defRPr>
            </a:pPr>
            <a:r>
              <a:rPr lang="es-ES" sz="1700" b="1" i="1" dirty="0" smtClean="0">
                <a:solidFill>
                  <a:srgbClr val="73623C"/>
                </a:solidFill>
              </a:rPr>
              <a:t>Paso 5:</a:t>
            </a:r>
          </a:p>
          <a:p>
            <a:pPr lvl="0" algn="l">
              <a:defRPr sz="1800">
                <a:solidFill>
                  <a:srgbClr val="000000"/>
                </a:solidFill>
              </a:defRPr>
            </a:pPr>
            <a:r>
              <a:rPr lang="es-ES" sz="1200" b="0" i="0" dirty="0" smtClean="0">
                <a:solidFill>
                  <a:srgbClr val="888888"/>
                </a:solidFill>
              </a:rPr>
              <a:t>De nuevo, con el tono más oscuro difumina bajo la línea inferior de las pestañas Ilumina el ángulo interior con la Sombra de Ojos Mineral “Allure”</a:t>
            </a:r>
          </a:p>
        </p:txBody>
      </p:sp>
      <p:sp>
        <p:nvSpPr>
          <p:cNvPr id="2" name="Title 1"/>
          <p:cNvSpPr>
            <a:spLocks noGrp="1"/>
          </p:cNvSpPr>
          <p:nvPr>
            <p:ph type="title"/>
          </p:nvPr>
        </p:nvSpPr>
        <p:spPr>
          <a:xfrm>
            <a:off x="609600" y="3743326"/>
            <a:ext cx="7772401" cy="1838326"/>
          </a:xfrm>
        </p:spPr>
        <p:txBody>
          <a:bodyPr/>
          <a:lstStyle/>
          <a:p>
            <a:r>
              <a:rPr lang="es-ES" sz="4000" b="0" i="0" dirty="0" smtClean="0">
                <a:solidFill>
                  <a:srgbClr val="86754D"/>
                </a:solidFill>
              </a:rPr>
              <a:t>Paleta Mavens</a:t>
            </a:r>
          </a:p>
        </p:txBody>
      </p:sp>
    </p:spTree>
    <p:extLst>
      <p:ext uri="{BB962C8B-B14F-4D97-AF65-F5344CB8AC3E}">
        <p14:creationId xmlns:p14="http://schemas.microsoft.com/office/powerpoint/2010/main" val="131323411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p:cNvSpPr>
          <p:nvPr>
            <p:ph type="title"/>
          </p:nvPr>
        </p:nvSpPr>
        <p:spPr>
          <a:xfrm>
            <a:off x="722312" y="3552825"/>
            <a:ext cx="8116888" cy="1838325"/>
          </a:xfrm>
          <a:prstGeom prst="rect">
            <a:avLst/>
          </a:prstGeom>
        </p:spPr>
        <p:txBody>
          <a:bodyPr>
            <a:normAutofit/>
          </a:bodyPr>
          <a:lstStyle/>
          <a:p>
            <a:pPr lvl="0">
              <a:defRPr sz="1800">
                <a:solidFill>
                  <a:srgbClr val="000000"/>
                </a:solidFill>
              </a:defRPr>
            </a:pPr>
            <a:r>
              <a:rPr lang="es-ES" sz="3300" b="0" i="0" dirty="0" smtClean="0">
                <a:solidFill>
                  <a:srgbClr val="86754D"/>
                </a:solidFill>
              </a:rPr>
              <a:t>Comercialización en las redes sociales</a:t>
            </a:r>
            <a:r>
              <a:rPr lang="en-US" sz="3300" dirty="0" smtClean="0"/>
              <a:t/>
            </a:r>
            <a:br>
              <a:rPr lang="en-US" sz="3300" dirty="0" smtClean="0"/>
            </a:br>
            <a:endParaRPr lang="en-US" sz="3300" dirty="0" smtClean="0"/>
          </a:p>
        </p:txBody>
      </p:sp>
      <p:sp>
        <p:nvSpPr>
          <p:cNvPr id="282" name="Shape 282"/>
          <p:cNvSpPr>
            <a:spLocks noGrp="1"/>
          </p:cNvSpPr>
          <p:nvPr>
            <p:ph type="body" idx="1"/>
          </p:nvPr>
        </p:nvSpPr>
        <p:spPr>
          <a:xfrm>
            <a:off x="722312" y="1141807"/>
            <a:ext cx="7772401" cy="2411017"/>
          </a:xfrm>
          <a:prstGeom prst="rect">
            <a:avLst/>
          </a:prstGeom>
        </p:spPr>
        <p:txBody>
          <a:bodyPr/>
          <a:lstStyle/>
          <a:p>
            <a:pPr lvl="0"/>
            <a:r>
              <a:rPr lang="es-ES" sz="2000" b="0" i="0" dirty="0" smtClean="0">
                <a:solidFill>
                  <a:srgbClr val="888888"/>
                </a:solidFill>
              </a:rPr>
              <a:t>Consigue el look</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9200" y="819150"/>
            <a:ext cx="3505200" cy="3505200"/>
          </a:xfrm>
          <a:prstGeom prst="rect">
            <a:avLst/>
          </a:prstGeom>
        </p:spPr>
      </p:pic>
      <p:sp>
        <p:nvSpPr>
          <p:cNvPr id="284" name="Shape 284"/>
          <p:cNvSpPr>
            <a:spLocks noGrp="1"/>
          </p:cNvSpPr>
          <p:nvPr>
            <p:ph type="title"/>
          </p:nvPr>
        </p:nvSpPr>
        <p:spPr>
          <a:xfrm>
            <a:off x="787400" y="133350"/>
            <a:ext cx="7772400" cy="605630"/>
          </a:xfrm>
          <a:prstGeom prst="rect">
            <a:avLst/>
          </a:prstGeom>
        </p:spPr>
        <p:txBody>
          <a:bodyPr>
            <a:normAutofit/>
          </a:bodyPr>
          <a:lstStyle/>
          <a:p>
            <a:pPr lvl="0">
              <a:defRPr sz="1800">
                <a:solidFill>
                  <a:srgbClr val="000000"/>
                </a:solidFill>
              </a:defRPr>
            </a:pPr>
            <a:r>
              <a:rPr lang="es-ES" sz="2800" b="0" i="0" dirty="0" smtClean="0">
                <a:solidFill>
                  <a:srgbClr val="86754D"/>
                </a:solidFill>
              </a:rPr>
              <a:t>Escapada romántica</a:t>
            </a:r>
          </a:p>
        </p:txBody>
      </p:sp>
      <p:sp>
        <p:nvSpPr>
          <p:cNvPr id="3" name="Rectangle 2"/>
          <p:cNvSpPr/>
          <p:nvPr/>
        </p:nvSpPr>
        <p:spPr>
          <a:xfrm>
            <a:off x="457200" y="617875"/>
            <a:ext cx="4267200" cy="4162678"/>
          </a:xfrm>
          <a:prstGeom prst="rect">
            <a:avLst/>
          </a:prstGeom>
        </p:spPr>
        <p:txBody>
          <a:bodyPr wrap="square">
            <a:spAutoFit/>
          </a:bodyPr>
          <a:lstStyle/>
          <a:p>
            <a:endParaRPr lang="en-US" sz="1050" dirty="0" smtClean="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Aplica </a:t>
            </a:r>
            <a:r>
              <a:rPr lang="es-ES" sz="1000" b="0" i="0" dirty="0" smtClean="0">
                <a:solidFill>
                  <a:srgbClr val="000000"/>
                </a:solidFill>
                <a:latin typeface="Century Gothic" pitchFamily="18" charset="0"/>
              </a:rPr>
              <a:t>Motives</a:t>
            </a:r>
            <a:r>
              <a:rPr lang="es-ES" sz="1000" b="0" i="0" baseline="30000" dirty="0" smtClean="0">
                <a:solidFill>
                  <a:srgbClr val="000000"/>
                </a:solidFill>
                <a:latin typeface="Century Gothic" pitchFamily="18" charset="0"/>
              </a:rPr>
              <a:t>®</a:t>
            </a:r>
            <a:r>
              <a:rPr lang="es-ES" sz="1000" b="0" i="0" dirty="0" smtClean="0">
                <a:solidFill>
                  <a:srgbClr val="000000"/>
                </a:solidFill>
                <a:latin typeface="Century Gothic" pitchFamily="18" charset="0"/>
              </a:rPr>
              <a:t> </a:t>
            </a:r>
            <a:r>
              <a:rPr lang="es-ES" sz="1000" b="0" i="0" dirty="0" smtClean="0">
                <a:solidFill>
                  <a:srgbClr val="000000"/>
                </a:solidFill>
                <a:latin typeface="Century Gothic" pitchFamily="18" charset="0"/>
              </a:rPr>
              <a:t>Sombra de Ojos Mineral en el párpado inferior y superior</a:t>
            </a:r>
          </a:p>
          <a:p>
            <a:pPr marL="228600" indent="-228600">
              <a:buAutoNum type="arabicPeriod"/>
            </a:pPr>
            <a:endParaRPr lang="en-US" sz="1050" dirty="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Difumina hacia el pliegue con </a:t>
            </a:r>
            <a:r>
              <a:rPr lang="es-ES" sz="1000" b="0" i="0" dirty="0" smtClean="0">
                <a:solidFill>
                  <a:srgbClr val="000000"/>
                </a:solidFill>
                <a:latin typeface="Century Gothic" pitchFamily="18" charset="0"/>
              </a:rPr>
              <a:t>Motives</a:t>
            </a:r>
            <a:r>
              <a:rPr lang="es-ES" sz="1000" b="0" i="0" baseline="30000" dirty="0" smtClean="0">
                <a:solidFill>
                  <a:srgbClr val="000000"/>
                </a:solidFill>
                <a:latin typeface="Century Gothic" pitchFamily="18" charset="0"/>
              </a:rPr>
              <a:t>®</a:t>
            </a:r>
            <a:r>
              <a:rPr lang="es-ES" sz="1000" b="0" i="0" dirty="0" smtClean="0">
                <a:solidFill>
                  <a:srgbClr val="000000"/>
                </a:solidFill>
                <a:latin typeface="Century Gothic" pitchFamily="18" charset="0"/>
              </a:rPr>
              <a:t> </a:t>
            </a:r>
            <a:r>
              <a:rPr lang="es-ES" sz="1000" b="0" i="0" dirty="0" smtClean="0">
                <a:solidFill>
                  <a:srgbClr val="000000"/>
                </a:solidFill>
                <a:latin typeface="Century Gothic" pitchFamily="18" charset="0"/>
              </a:rPr>
              <a:t>Sombra de Ojos Compacta en Cappuccino.</a:t>
            </a:r>
          </a:p>
          <a:p>
            <a:pPr marL="228600" indent="-228600">
              <a:buAutoNum type="arabicPeriod"/>
            </a:pPr>
            <a:endParaRPr lang="en-US" sz="1050" dirty="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 Marca la órbita con Motives Sombra de Ojos Compacta en Onyx</a:t>
            </a:r>
          </a:p>
          <a:p>
            <a:pPr marL="228600" indent="-228600">
              <a:buAutoNum type="arabicPeriod"/>
            </a:pPr>
            <a:endParaRPr lang="en-US" sz="1050" dirty="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Ilumina el ángulo interior con Motives Sombra de Ojos Compacta en Crème Fresh</a:t>
            </a:r>
          </a:p>
          <a:p>
            <a:pPr marL="228600" indent="-228600">
              <a:buAutoNum type="arabicPeriod"/>
            </a:pPr>
            <a:endParaRPr lang="en-US" sz="1050" dirty="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Luego, pon en el párpado Motives Sobra de Ojos Compacta en Pink Diamond</a:t>
            </a:r>
          </a:p>
          <a:p>
            <a:pPr marL="228600" indent="-228600">
              <a:buAutoNum type="arabicPeriod"/>
            </a:pPr>
            <a:endParaRPr lang="en-US" sz="1050" dirty="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Delinea las pestañas superiores con el Delineador de Ojos en Gel de Motives en Little Black Dress y marca la raya al final</a:t>
            </a:r>
          </a:p>
          <a:p>
            <a:pPr marL="228600" indent="-228600">
              <a:buAutoNum type="arabicPeriod"/>
            </a:pPr>
            <a:endParaRPr lang="en-US" sz="1050" dirty="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Delinea las pestañas inferiores con Motives Delineador de Ojos Khol en Coffee y difumínalo con Motives Sombra de Ojos Compacta en Cappuccino</a:t>
            </a:r>
          </a:p>
          <a:p>
            <a:pPr marL="228600" indent="-228600">
              <a:buAutoNum type="arabicPeriod"/>
            </a:pPr>
            <a:endParaRPr lang="en-US" sz="1050" dirty="0">
              <a:latin typeface="Century Gothic"/>
              <a:cs typeface="Century Gothic"/>
            </a:endParaRPr>
          </a:p>
          <a:p>
            <a:pPr marL="228600" indent="-228600">
              <a:buAutoNum type="arabicPeriod"/>
            </a:pPr>
            <a:r>
              <a:rPr lang="es-ES" sz="1000" b="0" i="0" dirty="0" smtClean="0">
                <a:solidFill>
                  <a:srgbClr val="000000"/>
                </a:solidFill>
                <a:latin typeface="Century Gothic" pitchFamily="18" charset="0"/>
              </a:rPr>
              <a:t>Finaliza con las Pestañas Postizas de Motives y aplica la Máscara de Pestañas Lustrafy de Motives en Black Out</a:t>
            </a:r>
          </a:p>
          <a:p>
            <a:endParaRPr lang="en-US" sz="1050" dirty="0">
              <a:latin typeface="Century Gothic"/>
              <a:cs typeface="Century Gothic"/>
            </a:endParaRPr>
          </a:p>
        </p:txBody>
      </p:sp>
    </p:spTree>
    <p:extLst>
      <p:ext uri="{BB962C8B-B14F-4D97-AF65-F5344CB8AC3E}">
        <p14:creationId xmlns:p14="http://schemas.microsoft.com/office/powerpoint/2010/main" val="38631425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819150"/>
            <a:ext cx="3501936" cy="3501936"/>
          </a:xfrm>
          <a:prstGeom prst="rect">
            <a:avLst/>
          </a:prstGeom>
        </p:spPr>
      </p:pic>
      <p:sp>
        <p:nvSpPr>
          <p:cNvPr id="284" name="Shape 284"/>
          <p:cNvSpPr>
            <a:spLocks noGrp="1"/>
          </p:cNvSpPr>
          <p:nvPr>
            <p:ph type="title"/>
          </p:nvPr>
        </p:nvSpPr>
        <p:spPr>
          <a:xfrm>
            <a:off x="787400" y="133350"/>
            <a:ext cx="7772400" cy="1316830"/>
          </a:xfrm>
          <a:prstGeom prst="rect">
            <a:avLst/>
          </a:prstGeom>
        </p:spPr>
        <p:txBody>
          <a:bodyPr>
            <a:normAutofit/>
          </a:bodyPr>
          <a:lstStyle/>
          <a:p>
            <a:pPr lvl="0">
              <a:defRPr sz="1800">
                <a:solidFill>
                  <a:srgbClr val="000000"/>
                </a:solidFill>
              </a:defRPr>
            </a:pPr>
            <a:r>
              <a:rPr lang="es-ES" sz="2800" b="0" i="0" dirty="0" smtClean="0">
                <a:solidFill>
                  <a:srgbClr val="86754D"/>
                </a:solidFill>
              </a:rPr>
              <a:t>Dulce verano</a:t>
            </a:r>
          </a:p>
        </p:txBody>
      </p:sp>
      <p:sp>
        <p:nvSpPr>
          <p:cNvPr id="19" name="Rectangle 18"/>
          <p:cNvSpPr/>
          <p:nvPr/>
        </p:nvSpPr>
        <p:spPr>
          <a:xfrm>
            <a:off x="4343400" y="819150"/>
            <a:ext cx="4267200" cy="3966470"/>
          </a:xfrm>
          <a:prstGeom prst="rect">
            <a:avLst/>
          </a:prstGeom>
        </p:spPr>
        <p:txBody>
          <a:bodyPr wrap="square">
            <a:spAutoFit/>
          </a:bodyPr>
          <a:lstStyle/>
          <a:p>
            <a:pPr marL="228600" indent="-228600">
              <a:buFont typeface="+mj-lt"/>
              <a:buAutoNum type="arabicPeriod"/>
            </a:pPr>
            <a:r>
              <a:rPr lang="es-ES" sz="1000" b="0" i="0" dirty="0" smtClean="0">
                <a:solidFill>
                  <a:srgbClr val="000000"/>
                </a:solidFill>
                <a:latin typeface="Century Gothic" pitchFamily="18" charset="0"/>
              </a:rPr>
              <a:t>Aplica la Base para Ojos de </a:t>
            </a:r>
            <a:r>
              <a:rPr lang="es-ES" sz="1000" b="0" i="0" dirty="0" smtClean="0">
                <a:solidFill>
                  <a:srgbClr val="000000"/>
                </a:solidFill>
                <a:latin typeface="Century Gothic" pitchFamily="18" charset="0"/>
              </a:rPr>
              <a:t>Motives</a:t>
            </a:r>
            <a:r>
              <a:rPr lang="es-ES" sz="1000" b="0" i="0" baseline="30000" dirty="0" smtClean="0">
                <a:solidFill>
                  <a:srgbClr val="000000"/>
                </a:solidFill>
                <a:latin typeface="Century Gothic" pitchFamily="18" charset="0"/>
              </a:rPr>
              <a:t>® </a:t>
            </a:r>
            <a:r>
              <a:rPr lang="es-ES" sz="1000" b="0" i="0" dirty="0" smtClean="0">
                <a:solidFill>
                  <a:srgbClr val="000000"/>
                </a:solidFill>
                <a:latin typeface="Century Gothic" pitchFamily="18" charset="0"/>
              </a:rPr>
              <a:t>en todo el párpado.</a:t>
            </a:r>
          </a:p>
          <a:p>
            <a:pPr marL="228600" indent="-228600">
              <a:buFont typeface="+mj-lt"/>
              <a:buAutoNum type="arabicPeriod"/>
            </a:pPr>
            <a:endParaRPr lang="en-US" sz="1025"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Usa un poco de cinta adhesiva y colócala hacia arriba para mantener rectas las líneas de las sombras</a:t>
            </a:r>
          </a:p>
          <a:p>
            <a:pPr marL="228600" indent="-228600">
              <a:buFont typeface="+mj-lt"/>
              <a:buAutoNum type="arabicPeriod"/>
            </a:pPr>
            <a:endParaRPr lang="en-US" sz="1025"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Con Sombra de Ojos Compacta de Motives en Fantasy, aplica en el medio del párpado y extiende hacia el pliegue exterior</a:t>
            </a:r>
          </a:p>
          <a:p>
            <a:pPr marL="228600" indent="-228600">
              <a:buFont typeface="+mj-lt"/>
              <a:buAutoNum type="arabicPeriod"/>
            </a:pPr>
            <a:endParaRPr lang="en-US" sz="1025"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Antique Gold desde el centro del párpado hacia el ángulo interior</a:t>
            </a:r>
          </a:p>
          <a:p>
            <a:pPr marL="228600" indent="-228600">
              <a:buFont typeface="+mj-lt"/>
              <a:buAutoNum type="arabicPeriod"/>
            </a:pPr>
            <a:endParaRPr lang="en-US" sz="1025"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Usa Sombra de Ojos Compacta de Motives en Cappuccino para difuminarla en el hueso de la cesa</a:t>
            </a:r>
          </a:p>
          <a:p>
            <a:pPr marL="228600" indent="-228600">
              <a:buFont typeface="+mj-lt"/>
              <a:buAutoNum type="arabicPeriod"/>
            </a:pPr>
            <a:endParaRPr lang="en-US" sz="1025"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Marca la línea inferior de las pestañas con Sombra de Ojos Compacta de Motives en Pacific Sea y termina aplicando el Delineador de Ojos Mineral en Gel en la raya del ojo, comenzando en el ángulo interior del párpado y extendiéndola hacia el final del párpado</a:t>
            </a:r>
          </a:p>
          <a:p>
            <a:pPr marL="228600" indent="-228600">
              <a:buFont typeface="+mj-lt"/>
              <a:buAutoNum type="arabicPeriod"/>
            </a:pPr>
            <a:endParaRPr lang="en-US" sz="1025"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Mantén el maquillaje impecable durante todo el día con el Spray Fijador de Maquillaje Rejuvenecedor 10 Years Younger de Motives</a:t>
            </a:r>
          </a:p>
          <a:p>
            <a:pPr marL="228600" indent="-228600">
              <a:buFont typeface="+mj-lt"/>
              <a:buAutoNum type="arabicPeriod"/>
            </a:pPr>
            <a:endParaRPr lang="en-US" sz="1025" dirty="0">
              <a:latin typeface="Century Gothic"/>
              <a:cs typeface="Century Gothic"/>
            </a:endParaRPr>
          </a:p>
        </p:txBody>
      </p:sp>
    </p:spTree>
    <p:extLst>
      <p:ext uri="{BB962C8B-B14F-4D97-AF65-F5344CB8AC3E}">
        <p14:creationId xmlns:p14="http://schemas.microsoft.com/office/powerpoint/2010/main" val="19205122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29200" y="819150"/>
            <a:ext cx="3501936" cy="3501936"/>
          </a:xfrm>
          <a:prstGeom prst="rect">
            <a:avLst/>
          </a:prstGeom>
        </p:spPr>
      </p:pic>
      <p:sp>
        <p:nvSpPr>
          <p:cNvPr id="284" name="Shape 284"/>
          <p:cNvSpPr>
            <a:spLocks noGrp="1"/>
          </p:cNvSpPr>
          <p:nvPr>
            <p:ph type="title"/>
          </p:nvPr>
        </p:nvSpPr>
        <p:spPr>
          <a:xfrm>
            <a:off x="787400" y="133350"/>
            <a:ext cx="7772400" cy="605630"/>
          </a:xfrm>
          <a:prstGeom prst="rect">
            <a:avLst/>
          </a:prstGeom>
        </p:spPr>
        <p:txBody>
          <a:bodyPr>
            <a:normAutofit/>
          </a:bodyPr>
          <a:lstStyle/>
          <a:p>
            <a:pPr lvl="0">
              <a:defRPr sz="1800">
                <a:solidFill>
                  <a:srgbClr val="000000"/>
                </a:solidFill>
              </a:defRPr>
            </a:pPr>
            <a:r>
              <a:rPr lang="es-ES" sz="2800" b="0" i="0" dirty="0" smtClean="0">
                <a:solidFill>
                  <a:srgbClr val="86754D"/>
                </a:solidFill>
              </a:rPr>
              <a:t>Dorado suave</a:t>
            </a:r>
          </a:p>
        </p:txBody>
      </p:sp>
      <p:sp>
        <p:nvSpPr>
          <p:cNvPr id="3" name="Rectangle 2"/>
          <p:cNvSpPr/>
          <p:nvPr/>
        </p:nvSpPr>
        <p:spPr>
          <a:xfrm>
            <a:off x="457200" y="819150"/>
            <a:ext cx="4267200" cy="2916183"/>
          </a:xfrm>
          <a:prstGeom prst="rect">
            <a:avLst/>
          </a:prstGeom>
        </p:spPr>
        <p:txBody>
          <a:bodyPr wrap="square">
            <a:spAutoFit/>
          </a:bodyPr>
          <a:lstStyle/>
          <a:p>
            <a:pPr marL="228600" indent="-228600">
              <a:buFont typeface="+mj-lt"/>
              <a:buAutoNum type="arabicPeriod"/>
            </a:pPr>
            <a:r>
              <a:rPr lang="es-ES" sz="1000" b="0" i="0" dirty="0" smtClean="0">
                <a:solidFill>
                  <a:srgbClr val="000000"/>
                </a:solidFill>
                <a:latin typeface="Century Gothic" pitchFamily="18" charset="0"/>
              </a:rPr>
              <a:t>Aplica la Base para Ojos de </a:t>
            </a:r>
            <a:r>
              <a:rPr lang="es-ES" sz="1000" b="0" i="0" dirty="0" smtClean="0">
                <a:solidFill>
                  <a:srgbClr val="000000"/>
                </a:solidFill>
                <a:latin typeface="Century Gothic" pitchFamily="18" charset="0"/>
              </a:rPr>
              <a:t>Motives</a:t>
            </a:r>
            <a:r>
              <a:rPr lang="es-ES" sz="1000" b="0" i="0" baseline="30000" dirty="0" smtClean="0">
                <a:solidFill>
                  <a:srgbClr val="000000"/>
                </a:solidFill>
                <a:latin typeface="Century Gothic" pitchFamily="18" charset="0"/>
              </a:rPr>
              <a:t>®</a:t>
            </a:r>
            <a:r>
              <a:rPr lang="es-ES" sz="1000" b="0" i="0" dirty="0" smtClean="0">
                <a:solidFill>
                  <a:srgbClr val="000000"/>
                </a:solidFill>
                <a:latin typeface="Century Gothic" pitchFamily="18" charset="0"/>
              </a:rPr>
              <a:t> </a:t>
            </a:r>
            <a:r>
              <a:rPr lang="es-ES" sz="1000" b="0" i="0" dirty="0" smtClean="0">
                <a:solidFill>
                  <a:srgbClr val="000000"/>
                </a:solidFill>
                <a:latin typeface="Century Gothic" pitchFamily="18" charset="0"/>
              </a:rPr>
              <a:t>en todo el párpado.</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Cappuccino en el pliegue y difumina</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de Motives en crema Luxe en Gold Dust a todo el párpado</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Antique Gold a todo el párpado</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Delineador de Ojos Khol de Motives en Onyx en la línea inferior de las pestañas y difumina</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la Máscara de Pestañas Lustrafy de Motives en Blackout</a:t>
            </a:r>
          </a:p>
          <a:p>
            <a:pPr marL="228600" indent="-228600">
              <a:buFont typeface="+mj-lt"/>
              <a:buAutoNum type="arabicPeriod"/>
            </a:pPr>
            <a:endParaRPr lang="en-US" sz="1050" dirty="0" smtClean="0">
              <a:latin typeface="Century Gothic"/>
              <a:cs typeface="Century Gothic"/>
            </a:endParaRPr>
          </a:p>
          <a:p>
            <a:endParaRPr lang="en-US" sz="1050" dirty="0">
              <a:latin typeface="Century Gothic"/>
              <a:cs typeface="Century Gothic"/>
            </a:endParaRPr>
          </a:p>
        </p:txBody>
      </p:sp>
    </p:spTree>
    <p:extLst>
      <p:ext uri="{BB962C8B-B14F-4D97-AF65-F5344CB8AC3E}">
        <p14:creationId xmlns:p14="http://schemas.microsoft.com/office/powerpoint/2010/main" val="31189922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 y="822414"/>
            <a:ext cx="3501936" cy="3501936"/>
          </a:xfrm>
          <a:prstGeom prst="rect">
            <a:avLst/>
          </a:prstGeom>
        </p:spPr>
      </p:pic>
      <p:sp>
        <p:nvSpPr>
          <p:cNvPr id="284" name="Shape 284"/>
          <p:cNvSpPr>
            <a:spLocks noGrp="1"/>
          </p:cNvSpPr>
          <p:nvPr>
            <p:ph type="title"/>
          </p:nvPr>
        </p:nvSpPr>
        <p:spPr>
          <a:xfrm>
            <a:off x="787400" y="133350"/>
            <a:ext cx="7772400" cy="1316830"/>
          </a:xfrm>
          <a:prstGeom prst="rect">
            <a:avLst/>
          </a:prstGeom>
        </p:spPr>
        <p:txBody>
          <a:bodyPr>
            <a:normAutofit/>
          </a:bodyPr>
          <a:lstStyle/>
          <a:p>
            <a:pPr lvl="0">
              <a:defRPr sz="1800">
                <a:solidFill>
                  <a:srgbClr val="000000"/>
                </a:solidFill>
              </a:defRPr>
            </a:pPr>
            <a:r>
              <a:rPr lang="es-ES" sz="2800" b="0" i="0" dirty="0" smtClean="0">
                <a:solidFill>
                  <a:srgbClr val="86754D"/>
                </a:solidFill>
              </a:rPr>
              <a:t>Ojos felinos ahumados en marrón</a:t>
            </a:r>
          </a:p>
        </p:txBody>
      </p:sp>
      <p:sp>
        <p:nvSpPr>
          <p:cNvPr id="19" name="Rectangle 18"/>
          <p:cNvSpPr/>
          <p:nvPr/>
        </p:nvSpPr>
        <p:spPr>
          <a:xfrm>
            <a:off x="4343400" y="819150"/>
            <a:ext cx="4267200" cy="2908489"/>
          </a:xfrm>
          <a:prstGeom prst="rect">
            <a:avLst/>
          </a:prstGeom>
        </p:spPr>
        <p:txBody>
          <a:bodyPr wrap="square">
            <a:spAutoFit/>
          </a:bodyPr>
          <a:lstStyle/>
          <a:p>
            <a:pPr marL="228600" indent="-228600">
              <a:buFont typeface="+mj-lt"/>
              <a:buAutoNum type="arabicPeriod"/>
            </a:pPr>
            <a:r>
              <a:rPr lang="es-ES" sz="1000" b="0" i="0" dirty="0" smtClean="0">
                <a:solidFill>
                  <a:srgbClr val="000000"/>
                </a:solidFill>
                <a:latin typeface="Century Gothic" pitchFamily="18" charset="0"/>
              </a:rPr>
              <a:t>Difumina Sombra de Ojos Compacta de </a:t>
            </a:r>
            <a:r>
              <a:rPr lang="es-ES" sz="1000" b="0" i="0" dirty="0" smtClean="0">
                <a:solidFill>
                  <a:srgbClr val="000000"/>
                </a:solidFill>
                <a:latin typeface="Century Gothic" pitchFamily="18" charset="0"/>
              </a:rPr>
              <a:t>Motives</a:t>
            </a:r>
            <a:r>
              <a:rPr lang="es-ES" sz="1000" b="0" i="0" baseline="30000" dirty="0" smtClean="0">
                <a:solidFill>
                  <a:srgbClr val="000000"/>
                </a:solidFill>
                <a:latin typeface="Century Gothic" pitchFamily="18" charset="0"/>
              </a:rPr>
              <a:t>®</a:t>
            </a:r>
            <a:r>
              <a:rPr lang="es-ES" sz="1000" b="0" i="0" dirty="0" smtClean="0">
                <a:solidFill>
                  <a:srgbClr val="000000"/>
                </a:solidFill>
                <a:latin typeface="Century Gothic" pitchFamily="18" charset="0"/>
              </a:rPr>
              <a:t> </a:t>
            </a:r>
            <a:r>
              <a:rPr lang="es-ES" sz="1000" b="0" i="0" dirty="0" smtClean="0">
                <a:solidFill>
                  <a:srgbClr val="000000"/>
                </a:solidFill>
                <a:latin typeface="Century Gothic" pitchFamily="18" charset="0"/>
              </a:rPr>
              <a:t>en Cappuccino un poco por encima del pliegue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Onyx en el pliegue y difumina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con suaves golpecitos Sombra de Ojos Compacta de Motives en Bedroom Eyes a todo el párpado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Delinea los ojos con Delineador para Ojos Mineral en Gel de Motives en Little Black Dress.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Onyx en la línea de las pestañas inferiores.</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Bling en el ángulo interno de los ojos</a:t>
            </a:r>
          </a:p>
          <a:p>
            <a:pPr marL="228600" indent="-228600">
              <a:buFont typeface="+mj-lt"/>
              <a:buAutoNum type="arabicPeriod"/>
            </a:pPr>
            <a:endParaRPr lang="en-US" sz="1050" dirty="0">
              <a:latin typeface="Century Gothic"/>
              <a:cs typeface="Century Gothic"/>
            </a:endParaRPr>
          </a:p>
        </p:txBody>
      </p:sp>
    </p:spTree>
    <p:extLst>
      <p:ext uri="{BB962C8B-B14F-4D97-AF65-F5344CB8AC3E}">
        <p14:creationId xmlns:p14="http://schemas.microsoft.com/office/powerpoint/2010/main" val="4750175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9200" y="819150"/>
            <a:ext cx="3505200" cy="3505200"/>
          </a:xfrm>
          <a:prstGeom prst="rect">
            <a:avLst/>
          </a:prstGeom>
        </p:spPr>
      </p:pic>
      <p:sp>
        <p:nvSpPr>
          <p:cNvPr id="284" name="Shape 284"/>
          <p:cNvSpPr>
            <a:spLocks noGrp="1"/>
          </p:cNvSpPr>
          <p:nvPr>
            <p:ph type="title"/>
          </p:nvPr>
        </p:nvSpPr>
        <p:spPr>
          <a:xfrm>
            <a:off x="787400" y="133350"/>
            <a:ext cx="7772400" cy="605630"/>
          </a:xfrm>
          <a:prstGeom prst="rect">
            <a:avLst/>
          </a:prstGeom>
        </p:spPr>
        <p:txBody>
          <a:bodyPr>
            <a:normAutofit/>
          </a:bodyPr>
          <a:lstStyle/>
          <a:p>
            <a:pPr lvl="0">
              <a:defRPr sz="1800">
                <a:solidFill>
                  <a:srgbClr val="000000"/>
                </a:solidFill>
              </a:defRPr>
            </a:pPr>
            <a:r>
              <a:rPr lang="es-ES" sz="2800" b="0" i="0" dirty="0" smtClean="0">
                <a:solidFill>
                  <a:srgbClr val="86754D"/>
                </a:solidFill>
              </a:rPr>
              <a:t>Púrpura espectacular</a:t>
            </a:r>
          </a:p>
        </p:txBody>
      </p:sp>
      <p:sp>
        <p:nvSpPr>
          <p:cNvPr id="3" name="Rectangle 2"/>
          <p:cNvSpPr/>
          <p:nvPr/>
        </p:nvSpPr>
        <p:spPr>
          <a:xfrm>
            <a:off x="457200" y="819150"/>
            <a:ext cx="4267200" cy="3685625"/>
          </a:xfrm>
          <a:prstGeom prst="rect">
            <a:avLst/>
          </a:prstGeom>
        </p:spPr>
        <p:txBody>
          <a:bodyPr wrap="square">
            <a:spAutoFit/>
          </a:bodyPr>
          <a:lstStyle/>
          <a:p>
            <a:pPr marL="228600" indent="-228600">
              <a:buFont typeface="+mj-lt"/>
              <a:buAutoNum type="arabicPeriod"/>
            </a:pPr>
            <a:r>
              <a:rPr lang="es-ES" sz="1000" b="0" i="0" dirty="0" smtClean="0">
                <a:solidFill>
                  <a:srgbClr val="000000"/>
                </a:solidFill>
                <a:latin typeface="Century Gothic" pitchFamily="18" charset="0"/>
              </a:rPr>
              <a:t>Aplica la Base para Ojos de </a:t>
            </a:r>
            <a:r>
              <a:rPr lang="es-ES" sz="1000" b="0" i="0" dirty="0" smtClean="0">
                <a:solidFill>
                  <a:srgbClr val="000000"/>
                </a:solidFill>
                <a:latin typeface="Century Gothic" pitchFamily="18" charset="0"/>
              </a:rPr>
              <a:t>Motives</a:t>
            </a:r>
            <a:r>
              <a:rPr lang="es-ES" sz="1000" b="0" i="0" baseline="30000" dirty="0" smtClean="0">
                <a:solidFill>
                  <a:srgbClr val="000000"/>
                </a:solidFill>
                <a:latin typeface="Century Gothic" pitchFamily="18" charset="0"/>
              </a:rPr>
              <a:t>®</a:t>
            </a:r>
            <a:r>
              <a:rPr lang="es-ES" sz="1000" b="0" i="0" dirty="0" smtClean="0">
                <a:solidFill>
                  <a:srgbClr val="000000"/>
                </a:solidFill>
                <a:latin typeface="Century Gothic" pitchFamily="18" charset="0"/>
              </a:rPr>
              <a:t> </a:t>
            </a:r>
            <a:r>
              <a:rPr lang="es-ES" sz="1000" b="0" i="0" dirty="0" smtClean="0">
                <a:solidFill>
                  <a:srgbClr val="000000"/>
                </a:solidFill>
                <a:latin typeface="Century Gothic" pitchFamily="18" charset="0"/>
              </a:rPr>
              <a:t>en todo el párpado</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Cappuccino sobre el pliegue como tono de transición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Sombra de Ojos Compacta de Motives en Aphrodite en la zona </a:t>
            </a:r>
            <a:r>
              <a:rPr lang="en-US" sz="1000" dirty="0" smtClean="0"/>
              <a:t/>
            </a:r>
            <a:br>
              <a:rPr lang="en-US" sz="1000" dirty="0" smtClean="0"/>
            </a:br>
            <a:r>
              <a:rPr lang="es-ES" sz="1000" b="0" i="0" dirty="0" smtClean="0">
                <a:solidFill>
                  <a:srgbClr val="000000"/>
                </a:solidFill>
                <a:latin typeface="Century Gothic" pitchFamily="18" charset="0"/>
              </a:rPr>
              <a:t>interior del párpado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Usa Sombra de Ojos Compacta de Motives en Fantasy dando golpecitos </a:t>
            </a:r>
            <a:r>
              <a:rPr lang="en-US" sz="1000" dirty="0" smtClean="0"/>
              <a:t/>
            </a:r>
            <a:br>
              <a:rPr lang="en-US" sz="1000" dirty="0" smtClean="0"/>
            </a:br>
            <a:r>
              <a:rPr lang="es-ES" sz="1000" b="0" i="0" dirty="0" smtClean="0">
                <a:solidFill>
                  <a:srgbClr val="000000"/>
                </a:solidFill>
                <a:latin typeface="Century Gothic" pitchFamily="18" charset="0"/>
              </a:rPr>
              <a:t>en el medio del párpado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Usa Motives Sombra de Ojos Compacta en Onyx en la V exterior y difumina en el pliegue </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Haz la raya con el delineador en gel de Motives en Little Black Dress </a:t>
            </a:r>
            <a:r>
              <a:rPr lang="en-US" sz="1000" dirty="0" smtClean="0"/>
              <a:t/>
            </a:r>
            <a:br>
              <a:rPr lang="en-US" sz="1000" dirty="0" smtClean="0"/>
            </a:br>
            <a:r>
              <a:rPr lang="es-ES" sz="1000" b="0" i="0" dirty="0" smtClean="0">
                <a:solidFill>
                  <a:srgbClr val="000000"/>
                </a:solidFill>
                <a:latin typeface="Century Gothic" pitchFamily="18" charset="0"/>
              </a:rPr>
              <a:t>y delinea también el interior del párpado</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Usa Sombra de Ojos Compacta de Motives en Fantasy en la </a:t>
            </a:r>
            <a:r>
              <a:rPr lang="en-US" sz="1000" dirty="0" smtClean="0"/>
              <a:t/>
            </a:r>
            <a:br>
              <a:rPr lang="en-US" sz="1000" dirty="0" smtClean="0"/>
            </a:br>
            <a:r>
              <a:rPr lang="es-ES" sz="1000" b="0" i="0" dirty="0" smtClean="0">
                <a:solidFill>
                  <a:srgbClr val="000000"/>
                </a:solidFill>
                <a:latin typeface="Century Gothic" pitchFamily="18" charset="0"/>
              </a:rPr>
              <a:t>línea de las pestañas inferiores para difuminar</a:t>
            </a:r>
          </a:p>
          <a:p>
            <a:pPr marL="228600" indent="-228600">
              <a:buFont typeface="+mj-lt"/>
              <a:buAutoNum type="arabicPeriod"/>
            </a:pPr>
            <a:endParaRPr lang="en-US" sz="1050" dirty="0">
              <a:latin typeface="Century Gothic"/>
              <a:cs typeface="Century Gothic"/>
            </a:endParaRPr>
          </a:p>
        </p:txBody>
      </p:sp>
    </p:spTree>
    <p:extLst>
      <p:ext uri="{BB962C8B-B14F-4D97-AF65-F5344CB8AC3E}">
        <p14:creationId xmlns:p14="http://schemas.microsoft.com/office/powerpoint/2010/main" val="33470195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19150"/>
            <a:ext cx="3505200" cy="3505200"/>
          </a:xfrm>
          <a:prstGeom prst="rect">
            <a:avLst/>
          </a:prstGeom>
          <a:solidFill>
            <a:srgbClr val="73623C"/>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2" name="Picture 1"/>
          <p:cNvPicPr>
            <a:picLocks noChangeAspect="1"/>
          </p:cNvPicPr>
          <p:nvPr/>
        </p:nvPicPr>
        <p:blipFill rotWithShape="1">
          <a:blip r:embed="rId2"/>
          <a:srcRect t="11419" b="9022"/>
          <a:stretch/>
        </p:blipFill>
        <p:spPr>
          <a:xfrm>
            <a:off x="533400" y="1200150"/>
            <a:ext cx="3489055" cy="2775857"/>
          </a:xfrm>
          <a:prstGeom prst="rect">
            <a:avLst/>
          </a:prstGeom>
          <a:ln>
            <a:noFill/>
          </a:ln>
        </p:spPr>
      </p:pic>
      <p:sp>
        <p:nvSpPr>
          <p:cNvPr id="284" name="Shape 284"/>
          <p:cNvSpPr>
            <a:spLocks noGrp="1"/>
          </p:cNvSpPr>
          <p:nvPr>
            <p:ph type="title"/>
          </p:nvPr>
        </p:nvSpPr>
        <p:spPr>
          <a:xfrm>
            <a:off x="787400" y="133350"/>
            <a:ext cx="7772400" cy="1316830"/>
          </a:xfrm>
          <a:prstGeom prst="rect">
            <a:avLst/>
          </a:prstGeom>
        </p:spPr>
        <p:txBody>
          <a:bodyPr>
            <a:normAutofit/>
          </a:bodyPr>
          <a:lstStyle/>
          <a:p>
            <a:pPr lvl="0">
              <a:defRPr sz="1800">
                <a:solidFill>
                  <a:srgbClr val="000000"/>
                </a:solidFill>
              </a:defRPr>
            </a:pPr>
            <a:r>
              <a:rPr lang="es-ES" sz="2800" b="0" i="0" dirty="0" smtClean="0">
                <a:solidFill>
                  <a:srgbClr val="86754D"/>
                </a:solidFill>
              </a:rPr>
              <a:t>Morganite</a:t>
            </a:r>
          </a:p>
        </p:txBody>
      </p:sp>
      <p:sp>
        <p:nvSpPr>
          <p:cNvPr id="19" name="Rectangle 18"/>
          <p:cNvSpPr/>
          <p:nvPr/>
        </p:nvSpPr>
        <p:spPr>
          <a:xfrm>
            <a:off x="4343400" y="819150"/>
            <a:ext cx="4267200" cy="3062377"/>
          </a:xfrm>
          <a:prstGeom prst="rect">
            <a:avLst/>
          </a:prstGeom>
        </p:spPr>
        <p:txBody>
          <a:bodyPr wrap="square">
            <a:spAutoFit/>
          </a:bodyPr>
          <a:lstStyle/>
          <a:p>
            <a:pPr marL="228600" indent="-228600">
              <a:buFont typeface="+mj-lt"/>
              <a:buAutoNum type="arabicPeriod"/>
            </a:pPr>
            <a:r>
              <a:rPr lang="es-ES" sz="1000" b="0" i="0" dirty="0" smtClean="0">
                <a:solidFill>
                  <a:srgbClr val="000000"/>
                </a:solidFill>
                <a:latin typeface="Century Gothic" pitchFamily="18" charset="0"/>
              </a:rPr>
              <a:t>Aplica la Paleta </a:t>
            </a:r>
            <a:r>
              <a:rPr lang="es-ES" sz="1000" b="0" i="0" dirty="0" smtClean="0">
                <a:solidFill>
                  <a:srgbClr val="000000"/>
                </a:solidFill>
                <a:latin typeface="Century Gothic" pitchFamily="18" charset="0"/>
              </a:rPr>
              <a:t>Motives</a:t>
            </a:r>
            <a:r>
              <a:rPr lang="es-ES" sz="1000" b="0" i="0" baseline="30000" dirty="0" smtClean="0">
                <a:solidFill>
                  <a:srgbClr val="000000"/>
                </a:solidFill>
                <a:latin typeface="Century Gothic" pitchFamily="18" charset="0"/>
              </a:rPr>
              <a:t>®</a:t>
            </a:r>
            <a:r>
              <a:rPr lang="es-ES" sz="1000" b="0" i="0" dirty="0" smtClean="0">
                <a:solidFill>
                  <a:srgbClr val="000000"/>
                </a:solidFill>
                <a:latin typeface="Century Gothic" pitchFamily="18" charset="0"/>
              </a:rPr>
              <a:t> </a:t>
            </a:r>
            <a:r>
              <a:rPr lang="es-ES" sz="1000" b="0" i="0" dirty="0" smtClean="0">
                <a:solidFill>
                  <a:srgbClr val="000000"/>
                </a:solidFill>
                <a:latin typeface="Century Gothic" pitchFamily="18" charset="0"/>
              </a:rPr>
              <a:t>Mavens Demure para realzar, servir de transición y oscurecer la parte externa y la línea inferior de la pestaña</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la Sombra Joya de Motives en Morganite en el párpado</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el Delineador de Ojos Mineral en Gel de Motives en Little Black Dress en la pestaña superior en forma de ojo de gato</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Aplica Lip Candies de Motives en Cotton Candy*</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Añade tus pestañas favoritas para darle más emoción</a:t>
            </a:r>
          </a:p>
          <a:p>
            <a:pPr marL="228600" indent="-228600">
              <a:buFont typeface="+mj-lt"/>
              <a:buAutoNum type="arabicPeriod"/>
            </a:pPr>
            <a:endParaRPr lang="en-US" sz="1050" dirty="0" smtClean="0">
              <a:latin typeface="Century Gothic"/>
              <a:cs typeface="Century Gothic"/>
            </a:endParaRPr>
          </a:p>
          <a:p>
            <a:pPr marL="228600" indent="-228600">
              <a:buFont typeface="+mj-lt"/>
              <a:buAutoNum type="arabicPeriod"/>
            </a:pPr>
            <a:r>
              <a:rPr lang="es-ES" sz="1000" b="0" i="0" dirty="0" smtClean="0">
                <a:solidFill>
                  <a:srgbClr val="000000"/>
                </a:solidFill>
                <a:latin typeface="Century Gothic" pitchFamily="18" charset="0"/>
              </a:rPr>
              <a:t>Mantén el maquillaje impecable durante todo el día con el Spray Fijador de Maquillaje Rejuvenecedor 10 Years Younger de Motives</a:t>
            </a:r>
          </a:p>
          <a:p>
            <a:pPr marL="228600" indent="-228600">
              <a:buFont typeface="+mj-lt"/>
              <a:buAutoNum type="arabicPeriod"/>
            </a:pPr>
            <a:endParaRPr lang="en-US" sz="1050" dirty="0">
              <a:latin typeface="Century Gothic"/>
              <a:cs typeface="Century Gothic"/>
            </a:endParaRPr>
          </a:p>
        </p:txBody>
      </p:sp>
      <p:sp>
        <p:nvSpPr>
          <p:cNvPr id="3" name="Rectangle 2"/>
          <p:cNvSpPr/>
          <p:nvPr/>
        </p:nvSpPr>
        <p:spPr>
          <a:xfrm>
            <a:off x="4419600" y="3714750"/>
            <a:ext cx="4237057" cy="707886"/>
          </a:xfrm>
          <a:prstGeom prst="rect">
            <a:avLst/>
          </a:prstGeom>
        </p:spPr>
        <p:txBody>
          <a:bodyPr wrap="none">
            <a:spAutoFit/>
          </a:bodyPr>
          <a:lstStyle/>
          <a:p>
            <a:r>
              <a:rPr lang="es-ES" sz="800" b="0" i="0" dirty="0" smtClean="0">
                <a:solidFill>
                  <a:srgbClr val="000000"/>
                </a:solidFill>
                <a:latin typeface="Century Gothic" pitchFamily="18" charset="0"/>
              </a:rPr>
              <a:t>*En GLOBAL.SHOP.COM encontrarás muchos otros productos de marca de Market America. </a:t>
            </a:r>
            <a:r>
              <a:rPr lang="en-US" sz="800" dirty="0" smtClean="0"/>
              <a:t/>
            </a:r>
            <a:br>
              <a:rPr lang="en-US" sz="800" dirty="0" smtClean="0"/>
            </a:br>
            <a:r>
              <a:rPr lang="es-ES" sz="800" b="0" i="0" dirty="0" smtClean="0">
                <a:solidFill>
                  <a:srgbClr val="000000"/>
                </a:solidFill>
                <a:latin typeface="Century Gothic" pitchFamily="18" charset="0"/>
              </a:rPr>
              <a:t>Eso sí, puede haber restricciones. Los productos vendidos en GLOBAL.SHOP.COM </a:t>
            </a:r>
            <a:r>
              <a:rPr lang="en-US" sz="800" dirty="0" smtClean="0"/>
              <a:t/>
            </a:r>
            <a:br>
              <a:rPr lang="en-US" sz="800" dirty="0" smtClean="0"/>
            </a:br>
            <a:r>
              <a:rPr lang="es-ES" sz="800" b="0" i="0" dirty="0" smtClean="0">
                <a:solidFill>
                  <a:srgbClr val="000000"/>
                </a:solidFill>
                <a:latin typeface="Century Gothic" pitchFamily="18" charset="0"/>
              </a:rPr>
              <a:t>cumplen las leyes y reglamentos de los EE.UU.; la empresa no ha declarado </a:t>
            </a:r>
            <a:r>
              <a:rPr lang="en-US" sz="800" dirty="0" smtClean="0"/>
              <a:t/>
            </a:r>
            <a:br>
              <a:rPr lang="en-US" sz="800" dirty="0" smtClean="0"/>
            </a:br>
            <a:r>
              <a:rPr lang="es-ES" sz="800" b="0" i="0" dirty="0" smtClean="0">
                <a:solidFill>
                  <a:srgbClr val="000000"/>
                </a:solidFill>
                <a:latin typeface="Century Gothic" pitchFamily="18" charset="0"/>
              </a:rPr>
              <a:t>cumplir con leyes y reglamentos de la UE. Para obtener más información puedes ver los </a:t>
            </a:r>
            <a:r>
              <a:rPr lang="en-US" sz="800" dirty="0" smtClean="0"/>
              <a:t/>
            </a:r>
            <a:br>
              <a:rPr lang="en-US" sz="800" dirty="0" smtClean="0"/>
            </a:br>
            <a:r>
              <a:rPr lang="es-ES" sz="800" b="0" i="0" dirty="0" smtClean="0">
                <a:solidFill>
                  <a:srgbClr val="000000"/>
                </a:solidFill>
                <a:latin typeface="Century Gothic" pitchFamily="18" charset="0"/>
              </a:rPr>
              <a:t>Términos y Condiciones en GLOBAL.SHOP.COM.</a:t>
            </a:r>
          </a:p>
        </p:txBody>
      </p:sp>
    </p:spTree>
    <p:extLst>
      <p:ext uri="{BB962C8B-B14F-4D97-AF65-F5344CB8AC3E}">
        <p14:creationId xmlns:p14="http://schemas.microsoft.com/office/powerpoint/2010/main" val="8264963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0" y="205977"/>
            <a:ext cx="9144000" cy="994175"/>
          </a:xfrm>
          <a:prstGeom prst="rect">
            <a:avLst/>
          </a:prstGeom>
        </p:spPr>
        <p:txBody>
          <a:bodyPr/>
          <a:lstStyle/>
          <a:p>
            <a:pPr lvl="0">
              <a:defRPr sz="1800">
                <a:solidFill>
                  <a:srgbClr val="000000"/>
                </a:solidFill>
              </a:defRPr>
            </a:pPr>
            <a:r>
              <a:rPr lang="es-ES" sz="2800" b="0" i="0" dirty="0" smtClean="0">
                <a:solidFill>
                  <a:srgbClr val="86754D"/>
                </a:solidFill>
              </a:rPr>
              <a:t>Beneficios y características</a:t>
            </a:r>
          </a:p>
        </p:txBody>
      </p:sp>
      <p:sp>
        <p:nvSpPr>
          <p:cNvPr id="65" name="Shape 65"/>
          <p:cNvSpPr>
            <a:spLocks noGrp="1"/>
          </p:cNvSpPr>
          <p:nvPr>
            <p:ph type="body" idx="1"/>
          </p:nvPr>
        </p:nvSpPr>
        <p:spPr>
          <a:xfrm>
            <a:off x="228600" y="1133001"/>
            <a:ext cx="4343399" cy="3943351"/>
          </a:xfrm>
          <a:prstGeom prst="rect">
            <a:avLst/>
          </a:prstGeom>
        </p:spPr>
        <p:txBody>
          <a:bodyPr/>
          <a:lstStyle/>
          <a:p>
            <a:pPr>
              <a:buSzTx/>
              <a:defRPr sz="1800"/>
            </a:pPr>
            <a:r>
              <a:rPr lang="es-ES" sz="2000" b="0" i="0" dirty="0" smtClean="0">
                <a:solidFill>
                  <a:srgbClr val="000000"/>
                </a:solidFill>
              </a:rPr>
              <a:t>Beneficios</a:t>
            </a:r>
          </a:p>
          <a:p>
            <a:pPr marL="668110" lvl="1" indent="-220435">
              <a:defRPr sz="1800"/>
            </a:pPr>
            <a:r>
              <a:rPr lang="es-ES" sz="1600" b="0" i="0" dirty="0" smtClean="0">
                <a:solidFill>
                  <a:srgbClr val="000000"/>
                </a:solidFill>
              </a:rPr>
              <a:t>Suaviza y neutraliza el color de los párpados</a:t>
            </a:r>
          </a:p>
          <a:p>
            <a:pPr marL="668110" lvl="1" indent="-220435">
              <a:defRPr sz="1800"/>
            </a:pPr>
            <a:r>
              <a:rPr lang="es-ES" sz="1600" b="0" i="0" dirty="0" smtClean="0">
                <a:solidFill>
                  <a:srgbClr val="000000"/>
                </a:solidFill>
              </a:rPr>
              <a:t>Evita que la sombra de ojos se mueva</a:t>
            </a:r>
          </a:p>
          <a:p>
            <a:pPr marL="668110" lvl="1" indent="-220435">
              <a:defRPr sz="1800"/>
            </a:pPr>
            <a:r>
              <a:rPr lang="es-ES" sz="1600" b="0" i="0" dirty="0" smtClean="0">
                <a:solidFill>
                  <a:srgbClr val="000000"/>
                </a:solidFill>
              </a:rPr>
              <a:t>El color se mantiene firme</a:t>
            </a:r>
          </a:p>
        </p:txBody>
      </p:sp>
      <p:sp>
        <p:nvSpPr>
          <p:cNvPr id="5" name="Shape 65"/>
          <p:cNvSpPr txBox="1">
            <a:spLocks/>
          </p:cNvSpPr>
          <p:nvPr/>
        </p:nvSpPr>
        <p:spPr>
          <a:xfrm>
            <a:off x="4679733" y="1123950"/>
            <a:ext cx="4159467" cy="39433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lvl1pPr marL="342900" indent="-342900" defTabSz="457200">
              <a:spcBef>
                <a:spcPts val="600"/>
              </a:spcBef>
              <a:buSzPct val="100000"/>
              <a:buFont typeface="Arial"/>
              <a:buChar char="•"/>
              <a:defRPr sz="2800">
                <a:latin typeface="Century Gothic"/>
                <a:ea typeface="Century Gothic"/>
                <a:cs typeface="Century Gothic"/>
                <a:sym typeface="Century Gothic"/>
              </a:defRPr>
            </a:lvl1pPr>
            <a:lvl2pPr marL="790575" indent="-333375" defTabSz="457200">
              <a:spcBef>
                <a:spcPts val="600"/>
              </a:spcBef>
              <a:buSzPct val="100000"/>
              <a:buFont typeface="Arial"/>
              <a:buChar char="–"/>
              <a:defRPr sz="2800">
                <a:latin typeface="Century Gothic"/>
                <a:ea typeface="Century Gothic"/>
                <a:cs typeface="Century Gothic"/>
                <a:sym typeface="Century Gothic"/>
              </a:defRPr>
            </a:lvl2pPr>
            <a:lvl3pPr marL="1394460" indent="-480060" defTabSz="457200">
              <a:spcBef>
                <a:spcPts val="600"/>
              </a:spcBef>
              <a:buSzPct val="100000"/>
              <a:buFont typeface="Arial"/>
              <a:buAutoNum type="alphaUcPeriod"/>
              <a:defRPr sz="2800">
                <a:latin typeface="Century Gothic"/>
                <a:ea typeface="Century Gothic"/>
                <a:cs typeface="Century Gothic"/>
                <a:sym typeface="Century Gothic"/>
              </a:defRPr>
            </a:lvl3pPr>
            <a:lvl4pPr marL="1905000" indent="-533400" defTabSz="457200">
              <a:spcBef>
                <a:spcPts val="600"/>
              </a:spcBef>
              <a:buSzPct val="100000"/>
              <a:buFont typeface="Arial"/>
              <a:buAutoNum type="arabicPeriod"/>
              <a:defRPr sz="2800">
                <a:latin typeface="Century Gothic"/>
                <a:ea typeface="Century Gothic"/>
                <a:cs typeface="Century Gothic"/>
                <a:sym typeface="Century Gothic"/>
              </a:defRPr>
            </a:lvl4pPr>
            <a:lvl5pPr marL="2362200" indent="-533400" defTabSz="457200">
              <a:spcBef>
                <a:spcPts val="600"/>
              </a:spcBef>
              <a:buSzPct val="100000"/>
              <a:buFont typeface="Arial"/>
              <a:buAutoNum type="alphaLcParenR"/>
              <a:defRPr sz="2800">
                <a:latin typeface="Century Gothic"/>
                <a:ea typeface="Century Gothic"/>
                <a:cs typeface="Century Gothic"/>
                <a:sym typeface="Century Gothic"/>
              </a:defRPr>
            </a:lvl5pPr>
            <a:lvl6pPr marL="2560320" indent="-274320" defTabSz="457200">
              <a:spcBef>
                <a:spcPts val="500"/>
              </a:spcBef>
              <a:buSzPct val="100000"/>
              <a:buFont typeface="Arial"/>
              <a:buChar char="•"/>
              <a:defRPr sz="2400">
                <a:latin typeface="Century Gothic"/>
                <a:ea typeface="Century Gothic"/>
                <a:cs typeface="Century Gothic"/>
                <a:sym typeface="Century Gothic"/>
              </a:defRPr>
            </a:lvl6pPr>
            <a:lvl7pPr marL="3017520" indent="-274320" defTabSz="457200">
              <a:spcBef>
                <a:spcPts val="500"/>
              </a:spcBef>
              <a:buSzPct val="100000"/>
              <a:buFont typeface="Arial"/>
              <a:buChar char="•"/>
              <a:defRPr sz="2400">
                <a:latin typeface="Century Gothic"/>
                <a:ea typeface="Century Gothic"/>
                <a:cs typeface="Century Gothic"/>
                <a:sym typeface="Century Gothic"/>
              </a:defRPr>
            </a:lvl7pPr>
            <a:lvl8pPr marL="3474720" indent="-274320" defTabSz="457200">
              <a:spcBef>
                <a:spcPts val="500"/>
              </a:spcBef>
              <a:buSzPct val="100000"/>
              <a:buFont typeface="Arial"/>
              <a:buChar char="•"/>
              <a:defRPr sz="2400">
                <a:latin typeface="Century Gothic"/>
                <a:ea typeface="Century Gothic"/>
                <a:cs typeface="Century Gothic"/>
                <a:sym typeface="Century Gothic"/>
              </a:defRPr>
            </a:lvl8pPr>
            <a:lvl9pPr marL="3931920" indent="-274320" defTabSz="457200">
              <a:spcBef>
                <a:spcPts val="500"/>
              </a:spcBef>
              <a:buSzPct val="100000"/>
              <a:buFont typeface="Arial"/>
              <a:buChar char="•"/>
              <a:defRPr sz="2400">
                <a:latin typeface="Century Gothic"/>
                <a:ea typeface="Century Gothic"/>
                <a:cs typeface="Century Gothic"/>
                <a:sym typeface="Century Gothic"/>
              </a:defRPr>
            </a:lvl9pPr>
          </a:lstStyle>
          <a:p>
            <a:pPr>
              <a:buSzTx/>
              <a:defRPr sz="1800"/>
            </a:pPr>
            <a:r>
              <a:rPr lang="es-ES" sz="2000" b="0" i="0" dirty="0" smtClean="0">
                <a:solidFill>
                  <a:srgbClr val="000000"/>
                </a:solidFill>
              </a:rPr>
              <a:t>Características</a:t>
            </a:r>
          </a:p>
          <a:p>
            <a:pPr marL="668110" lvl="1" indent="-220435">
              <a:defRPr sz="1800"/>
            </a:pPr>
            <a:r>
              <a:rPr lang="es-ES" sz="1600" b="0" i="0" dirty="0" smtClean="0">
                <a:solidFill>
                  <a:srgbClr val="000000"/>
                </a:solidFill>
              </a:rPr>
              <a:t>Una prebase cremosa y ligera que ayuda a suavizar y homogeneizar la tonalidad de los párpados y de este modo crear un lienzo perfecto para aplicar maquillaje. Su fórmula permite que la sombra dure </a:t>
            </a:r>
            <a:r>
              <a:rPr lang="es-ES" sz="1600" b="0" i="0" dirty="0" smtClean="0">
                <a:solidFill>
                  <a:srgbClr val="000000"/>
                </a:solidFill>
              </a:rPr>
              <a:t>más</a:t>
            </a:r>
            <a:r>
              <a:rPr lang="es-ES" sz="1600" dirty="0">
                <a:solidFill>
                  <a:srgbClr val="000000"/>
                </a:solidFill>
              </a:rPr>
              <a:t> </a:t>
            </a:r>
            <a:r>
              <a:rPr lang="es-ES" sz="1600" b="0" i="0" dirty="0" smtClean="0">
                <a:solidFill>
                  <a:srgbClr val="000000"/>
                </a:solidFill>
              </a:rPr>
              <a:t>y </a:t>
            </a:r>
            <a:r>
              <a:rPr lang="es-ES" sz="1600" b="0" i="0" dirty="0" smtClean="0">
                <a:solidFill>
                  <a:srgbClr val="000000"/>
                </a:solidFill>
              </a:rPr>
              <a:t>hace que los colores luzcan más uniformes, intensos, brillantes y frescos, como recién aplicados, durante todo el día. </a:t>
            </a:r>
          </a:p>
          <a:p>
            <a:pPr marL="668110" lvl="1" indent="-220435">
              <a:defRPr sz="1800"/>
            </a:pPr>
            <a:endParaRPr lang="en-US" sz="16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Preguntas frecuentes</a:t>
            </a:r>
          </a:p>
        </p:txBody>
      </p:sp>
      <p:sp>
        <p:nvSpPr>
          <p:cNvPr id="3" name="Text Placeholder 2"/>
          <p:cNvSpPr>
            <a:spLocks noGrp="1"/>
          </p:cNvSpPr>
          <p:nvPr>
            <p:ph type="body" idx="1"/>
          </p:nvPr>
        </p:nvSpPr>
        <p:spPr>
          <a:xfrm>
            <a:off x="629951" y="3078905"/>
            <a:ext cx="3376321" cy="788245"/>
          </a:xfrm>
        </p:spPr>
        <p:txBody>
          <a:bodyPr>
            <a:normAutofit/>
          </a:bodyPr>
          <a:lstStyle/>
          <a:p>
            <a:pPr algn="l"/>
            <a:r>
              <a:rPr lang="es-ES" sz="1800" b="0" i="0" dirty="0" smtClean="0">
                <a:solidFill>
                  <a:srgbClr val="888888"/>
                </a:solidFill>
              </a:rPr>
              <a:t>Motives</a:t>
            </a:r>
            <a:r>
              <a:rPr lang="es-ES" sz="1800" b="0" i="0" baseline="30000" dirty="0" smtClean="0">
                <a:solidFill>
                  <a:srgbClr val="888888"/>
                </a:solidFill>
              </a:rPr>
              <a:t>®</a:t>
            </a:r>
            <a:r>
              <a:rPr lang="es-ES" sz="1800" b="0" i="0" dirty="0" smtClean="0">
                <a:solidFill>
                  <a:srgbClr val="888888"/>
                </a:solidFill>
              </a:rPr>
              <a:t> </a:t>
            </a:r>
            <a:r>
              <a:rPr lang="es-ES" sz="1800" b="0" i="0" dirty="0" smtClean="0">
                <a:solidFill>
                  <a:srgbClr val="888888"/>
                </a:solidFill>
              </a:rPr>
              <a:t>Base para Ojos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1109" y="-121246"/>
            <a:ext cx="8688501" cy="4887282"/>
          </a:xfrm>
          <a:prstGeom prst="rect">
            <a:avLst/>
          </a:prstGeom>
        </p:spPr>
      </p:pic>
    </p:spTree>
    <p:extLst>
      <p:ext uri="{BB962C8B-B14F-4D97-AF65-F5344CB8AC3E}">
        <p14:creationId xmlns:p14="http://schemas.microsoft.com/office/powerpoint/2010/main" val="38969841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497" y="1985806"/>
            <a:ext cx="7772401" cy="2162154"/>
          </a:xfrm>
        </p:spPr>
        <p:txBody>
          <a:bodyPr>
            <a:normAutofit/>
          </a:bodyPr>
          <a:lstStyle/>
          <a:p>
            <a:endParaRPr lang="en-US" sz="1800" dirty="0" smtClean="0"/>
          </a:p>
          <a:p>
            <a:endParaRPr lang="en-US" sz="1700" dirty="0"/>
          </a:p>
          <a:p>
            <a:r>
              <a:rPr lang="es-ES" sz="1800" b="0" i="0" dirty="0" smtClean="0">
                <a:solidFill>
                  <a:srgbClr val="888888"/>
                </a:solidFill>
              </a:rPr>
              <a:t>Aplica la Motives Base para Ojos con el Pincel para Sombras para Ojos y fíjala con polvo translúcido.</a:t>
            </a:r>
          </a:p>
          <a:p>
            <a:endParaRPr lang="en-US" sz="1800" dirty="0"/>
          </a:p>
        </p:txBody>
      </p:sp>
      <p:sp>
        <p:nvSpPr>
          <p:cNvPr id="2" name="Title 1"/>
          <p:cNvSpPr>
            <a:spLocks noGrp="1"/>
          </p:cNvSpPr>
          <p:nvPr>
            <p:ph type="title"/>
          </p:nvPr>
        </p:nvSpPr>
        <p:spPr>
          <a:xfrm>
            <a:off x="641497" y="3801611"/>
            <a:ext cx="7772401" cy="1838324"/>
          </a:xfrm>
        </p:spPr>
        <p:txBody>
          <a:bodyPr>
            <a:normAutofit/>
          </a:bodyPr>
          <a:lstStyle/>
          <a:p>
            <a:r>
              <a:rPr lang="es-ES" sz="2600" b="0" i="0" dirty="0" smtClean="0">
                <a:solidFill>
                  <a:srgbClr val="86754D"/>
                </a:solidFill>
              </a:rPr>
              <a:t>Artículo relacionado</a:t>
            </a:r>
          </a:p>
        </p:txBody>
      </p:sp>
      <p:sp>
        <p:nvSpPr>
          <p:cNvPr id="8" name="Rectangle 7"/>
          <p:cNvSpPr/>
          <p:nvPr/>
        </p:nvSpPr>
        <p:spPr>
          <a:xfrm>
            <a:off x="3579132" y="2120663"/>
            <a:ext cx="2032000" cy="615553"/>
          </a:xfrm>
          <a:prstGeom prst="rect">
            <a:avLst/>
          </a:prstGeom>
        </p:spPr>
        <p:txBody>
          <a:bodyPr wrap="square">
            <a:spAutoFit/>
          </a:bodyPr>
          <a:lstStyle/>
          <a:p>
            <a:r>
              <a:rPr lang="es-ES" sz="1100" b="0" i="0" dirty="0" smtClean="0">
                <a:solidFill>
                  <a:srgbClr val="000000"/>
                </a:solidFill>
                <a:latin typeface="Century gothic" pitchFamily="18" charset="0"/>
              </a:rPr>
              <a:t>EU46MBR</a:t>
            </a:r>
          </a:p>
          <a:p>
            <a:r>
              <a:rPr lang="es-ES" sz="1100" b="0" i="0" dirty="0" smtClean="0">
                <a:solidFill>
                  <a:srgbClr val="000000"/>
                </a:solidFill>
                <a:latin typeface="Century Gothic" pitchFamily="18" charset="0"/>
              </a:rPr>
              <a:t>79,25 €</a:t>
            </a:r>
          </a:p>
          <a:p>
            <a:pPr algn="l"/>
            <a:endParaRPr lang="en-US" sz="1200" dirty="0">
              <a:latin typeface="Century gothic"/>
              <a:cs typeface="Century gothic"/>
            </a:endParaRPr>
          </a:p>
        </p:txBody>
      </p:sp>
      <p:sp>
        <p:nvSpPr>
          <p:cNvPr id="11" name="Rectangle 10"/>
          <p:cNvSpPr/>
          <p:nvPr/>
        </p:nvSpPr>
        <p:spPr>
          <a:xfrm>
            <a:off x="3556039" y="1029450"/>
            <a:ext cx="4352640" cy="1154162"/>
          </a:xfrm>
          <a:prstGeom prst="rect">
            <a:avLst/>
          </a:prstGeom>
        </p:spPr>
        <p:txBody>
          <a:bodyPr wrap="square">
            <a:spAutoFit/>
          </a:bodyPr>
          <a:lstStyle/>
          <a:p>
            <a:r>
              <a:rPr lang="es-ES" sz="1400" b="1" i="1" dirty="0" smtClean="0">
                <a:solidFill>
                  <a:srgbClr val="86754D"/>
                </a:solidFill>
                <a:latin typeface="Century gothic" pitchFamily="18" charset="0"/>
              </a:rPr>
              <a:t>Set de Brochas Deluxe de 8 Piezas de </a:t>
            </a:r>
            <a:r>
              <a:rPr lang="es-ES" sz="1400" b="1" i="1" dirty="0" smtClean="0">
                <a:solidFill>
                  <a:srgbClr val="86754D"/>
                </a:solidFill>
                <a:latin typeface="Century gothic" pitchFamily="18" charset="0"/>
              </a:rPr>
              <a:t>Motives</a:t>
            </a:r>
            <a:r>
              <a:rPr lang="es-ES" sz="1400" b="1" i="1" baseline="30000" dirty="0" smtClean="0">
                <a:solidFill>
                  <a:srgbClr val="86754D"/>
                </a:solidFill>
                <a:latin typeface="Century gothic" pitchFamily="18" charset="0"/>
              </a:rPr>
              <a:t>®</a:t>
            </a:r>
            <a:r>
              <a:rPr lang="es-ES" sz="1400" b="1" i="1" dirty="0" smtClean="0">
                <a:solidFill>
                  <a:srgbClr val="86754D"/>
                </a:solidFill>
                <a:latin typeface="Century gothic" pitchFamily="18" charset="0"/>
              </a:rPr>
              <a:t>: </a:t>
            </a:r>
            <a:r>
              <a:rPr lang="es-ES" sz="1100" b="1" i="1" dirty="0" smtClean="0">
                <a:solidFill>
                  <a:srgbClr val="86754D"/>
                </a:solidFill>
                <a:latin typeface="Century gothic" pitchFamily="18" charset="0"/>
              </a:rPr>
              <a:t>Incluye una Brocha para Polvos, una Brocha Punta Plana para Base de Maquillaje, una brocha para contour (delinear las facciones del rostro), un Pincel para Sombras para Ojos, un Pincel para Pliegue de Ojos, un Pincel Biselado para Delineador, un Pincel para Labios y un Cepillo en Espiral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590" y="406258"/>
            <a:ext cx="2584010" cy="2584010"/>
          </a:xfrm>
          <a:prstGeom prst="rect">
            <a:avLst/>
          </a:prstGeom>
        </p:spPr>
      </p:pic>
    </p:spTree>
    <p:extLst>
      <p:ext uri="{BB962C8B-B14F-4D97-AF65-F5344CB8AC3E}">
        <p14:creationId xmlns:p14="http://schemas.microsoft.com/office/powerpoint/2010/main" val="3415414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0" y="205977"/>
            <a:ext cx="9144000" cy="994175"/>
          </a:xfrm>
          <a:prstGeom prst="rect">
            <a:avLst/>
          </a:prstGeom>
        </p:spPr>
        <p:txBody>
          <a:bodyPr/>
          <a:lstStyle/>
          <a:p>
            <a:pPr lvl="0">
              <a:defRPr sz="1800">
                <a:solidFill>
                  <a:srgbClr val="000000"/>
                </a:solidFill>
              </a:defRPr>
            </a:pPr>
            <a:r>
              <a:rPr lang="es-ES" sz="2800" b="0" i="0" dirty="0" smtClean="0">
                <a:solidFill>
                  <a:srgbClr val="86754D"/>
                </a:solidFill>
              </a:rPr>
              <a:t>Paso 2: Color de transición</a:t>
            </a:r>
          </a:p>
        </p:txBody>
      </p:sp>
      <p:sp>
        <p:nvSpPr>
          <p:cNvPr id="75" name="Shape 75"/>
          <p:cNvSpPr>
            <a:spLocks noGrp="1"/>
          </p:cNvSpPr>
          <p:nvPr>
            <p:ph type="body" idx="1"/>
          </p:nvPr>
        </p:nvSpPr>
        <p:spPr>
          <a:xfrm>
            <a:off x="228600" y="1066800"/>
            <a:ext cx="8353961" cy="3943350"/>
          </a:xfrm>
          <a:prstGeom prst="rect">
            <a:avLst/>
          </a:prstGeom>
        </p:spPr>
        <p:txBody>
          <a:bodyPr/>
          <a:lstStyle/>
          <a:p>
            <a:pPr>
              <a:buSzTx/>
              <a:defRPr sz="1800"/>
            </a:pPr>
            <a:r>
              <a:rPr lang="es-ES" sz="2400" b="0" i="1" dirty="0" smtClean="0">
                <a:solidFill>
                  <a:srgbClr val="000000"/>
                </a:solidFill>
              </a:rPr>
              <a:t>Finalidad del color de transición</a:t>
            </a:r>
            <a:r>
              <a:rPr lang="es-ES" sz="2400" b="0" i="0" dirty="0" smtClean="0">
                <a:solidFill>
                  <a:srgbClr val="000000"/>
                </a:solidFill>
              </a:rPr>
              <a:t> </a:t>
            </a:r>
          </a:p>
          <a:p>
            <a:pPr lvl="1">
              <a:buSzTx/>
              <a:defRPr sz="1800"/>
            </a:pPr>
            <a:r>
              <a:rPr lang="es-ES" sz="2000" b="0" i="0" dirty="0" smtClean="0">
                <a:solidFill>
                  <a:srgbClr val="000000"/>
                </a:solidFill>
              </a:rPr>
              <a:t>La finalidad de este paso es hacer la “transición” de tu párpado superior o pliegue para iluminar las sombras sin que se note. El color de sombra que se usa para este paso depende del tono de piel y del look que quieras crear pero normalmente se usa una sombra un poco más oscura que tu tono natural de piel y se difumina a lo largo del hueso de la ceja.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722312" y="3305176"/>
            <a:ext cx="7772401" cy="1838325"/>
          </a:xfrm>
          <a:prstGeom prst="rect">
            <a:avLst/>
          </a:prstGeom>
        </p:spPr>
        <p:txBody>
          <a:bodyPr/>
          <a:lstStyle>
            <a:lvl1pPr>
              <a:defRPr b="1"/>
            </a:lvl1pPr>
          </a:lstStyle>
          <a:p>
            <a:pPr lvl="0">
              <a:defRPr sz="1800" b="0">
                <a:solidFill>
                  <a:srgbClr val="000000"/>
                </a:solidFill>
              </a:defRPr>
            </a:pPr>
            <a:r>
              <a:rPr lang="es-ES" sz="4000" b="0" i="0" dirty="0" smtClean="0">
                <a:solidFill>
                  <a:srgbClr val="86754D"/>
                </a:solidFill>
              </a:rPr>
              <a:t>Ejemplo</a:t>
            </a:r>
          </a:p>
        </p:txBody>
      </p:sp>
      <p:pic>
        <p:nvPicPr>
          <p:cNvPr id="78" name="image6.jpg" descr="ellarie.jpg"/>
          <p:cNvPicPr/>
          <p:nvPr/>
        </p:nvPicPr>
        <p:blipFill>
          <a:blip r:embed="rId2">
            <a:extLst/>
          </a:blip>
          <a:stretch>
            <a:fillRect/>
          </a:stretch>
        </p:blipFill>
        <p:spPr>
          <a:xfrm>
            <a:off x="481913" y="590550"/>
            <a:ext cx="2413687" cy="2484530"/>
          </a:xfrm>
          <a:prstGeom prst="rect">
            <a:avLst/>
          </a:prstGeom>
          <a:ln w="12700">
            <a:miter lim="400000"/>
          </a:ln>
        </p:spPr>
      </p:pic>
      <p:pic>
        <p:nvPicPr>
          <p:cNvPr id="79" name="image7.jpg" descr="images.jpg"/>
          <p:cNvPicPr/>
          <p:nvPr/>
        </p:nvPicPr>
        <p:blipFill>
          <a:blip r:embed="rId3">
            <a:extLst/>
          </a:blip>
          <a:stretch>
            <a:fillRect/>
          </a:stretch>
        </p:blipFill>
        <p:spPr>
          <a:xfrm>
            <a:off x="3329342" y="605366"/>
            <a:ext cx="2437787" cy="2439164"/>
          </a:xfrm>
          <a:prstGeom prst="rect">
            <a:avLst/>
          </a:prstGeom>
          <a:ln w="12700">
            <a:miter lim="400000"/>
          </a:ln>
        </p:spPr>
      </p:pic>
      <p:pic>
        <p:nvPicPr>
          <p:cNvPr id="80" name="image8.jpg" descr="rock-candy-pictorial.jpg"/>
          <p:cNvPicPr/>
          <p:nvPr/>
        </p:nvPicPr>
        <p:blipFill>
          <a:blip r:embed="rId4">
            <a:extLst/>
          </a:blip>
          <a:stretch>
            <a:fillRect/>
          </a:stretch>
        </p:blipFill>
        <p:spPr>
          <a:xfrm>
            <a:off x="6172200" y="619075"/>
            <a:ext cx="2402302" cy="2402302"/>
          </a:xfrm>
          <a:prstGeom prst="rect">
            <a:avLst/>
          </a:prstGeom>
          <a:ln w="12700">
            <a:miter lim="400000"/>
          </a:ln>
        </p:spPr>
      </p:pic>
      <p:sp>
        <p:nvSpPr>
          <p:cNvPr id="9" name="Oval 8"/>
          <p:cNvSpPr/>
          <p:nvPr/>
        </p:nvSpPr>
        <p:spPr>
          <a:xfrm>
            <a:off x="2209800" y="117008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0" name="Oval 9"/>
          <p:cNvSpPr/>
          <p:nvPr/>
        </p:nvSpPr>
        <p:spPr>
          <a:xfrm>
            <a:off x="3581400" y="185588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11" name="Oval 10"/>
          <p:cNvSpPr/>
          <p:nvPr/>
        </p:nvSpPr>
        <p:spPr>
          <a:xfrm>
            <a:off x="7315200" y="1932080"/>
            <a:ext cx="152400" cy="152400"/>
          </a:xfrm>
          <a:prstGeom prst="ellipse">
            <a:avLst/>
          </a:prstGeom>
          <a:solidFill>
            <a:srgbClr val="FFFFFF">
              <a:alpha val="28000"/>
            </a:srgbClr>
          </a:solidFill>
          <a:ln w="25400" cap="flat">
            <a:solidFill>
              <a:srgbClr val="FFFFFF"/>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Neue"/>
            </a:endParaRPr>
          </a:p>
        </p:txBody>
      </p:sp>
      <p:sp>
        <p:nvSpPr>
          <p:cNvPr id="2" name="Rectangle 1"/>
          <p:cNvSpPr/>
          <p:nvPr/>
        </p:nvSpPr>
        <p:spPr>
          <a:xfrm>
            <a:off x="304800" y="2998880"/>
            <a:ext cx="8382000" cy="4572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36917</TotalTime>
  <Words>2614</Words>
  <Application>Microsoft Macintosh PowerPoint</Application>
  <PresentationFormat>On-screen Show (16:9)</PresentationFormat>
  <Paragraphs>325</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vt:lpstr>
      <vt:lpstr>Taller “Todo acerca de los ojos”</vt:lpstr>
      <vt:lpstr>Base para ojos</vt:lpstr>
      <vt:lpstr>Paso 1: Aplica la Base para Ojos</vt:lpstr>
      <vt:lpstr>PowerPoint Presentation</vt:lpstr>
      <vt:lpstr>Beneficios y características</vt:lpstr>
      <vt:lpstr>Preguntas frecuentes</vt:lpstr>
      <vt:lpstr>Artículo relacionado</vt:lpstr>
      <vt:lpstr>Paso 2: Color de transición</vt:lpstr>
      <vt:lpstr>Ejemplo</vt:lpstr>
      <vt:lpstr>Paso 3: Párpado superior</vt:lpstr>
      <vt:lpstr>Ejemplo</vt:lpstr>
      <vt:lpstr>Paso 4 (optativo): Pliegue</vt:lpstr>
      <vt:lpstr>Ejemplo</vt:lpstr>
      <vt:lpstr>Paso 5: Iluminar el hueso de la ceja y el ángulo interior</vt:lpstr>
      <vt:lpstr>Ejemplo</vt:lpstr>
      <vt:lpstr>Recapitulación </vt:lpstr>
      <vt:lpstr>Paso 6: Delineador</vt:lpstr>
      <vt:lpstr>Opciones</vt:lpstr>
      <vt:lpstr>Lápiz</vt:lpstr>
      <vt:lpstr>Líquido</vt:lpstr>
      <vt:lpstr>Líquido</vt:lpstr>
      <vt:lpstr>Gel</vt:lpstr>
      <vt:lpstr>Paso 7: Máscara</vt:lpstr>
      <vt:lpstr>Opciones</vt:lpstr>
      <vt:lpstr>Motives de Loren Ridinger</vt:lpstr>
      <vt:lpstr>Motives de Loren Ridinger</vt:lpstr>
      <vt:lpstr>A JUGAR </vt:lpstr>
      <vt:lpstr>Vas a necesitar:</vt:lpstr>
      <vt:lpstr>Tarea pendiente</vt:lpstr>
      <vt:lpstr>A JUGAR </vt:lpstr>
      <vt:lpstr>Vas a necesitar:</vt:lpstr>
      <vt:lpstr>Tarea pendiente</vt:lpstr>
      <vt:lpstr>¡A JUGAR! </vt:lpstr>
      <vt:lpstr>Vas a necesitar:</vt:lpstr>
      <vt:lpstr>Tarea pendiente</vt:lpstr>
      <vt:lpstr>Comercialización en las redes sociales</vt:lpstr>
      <vt:lpstr>Comercialización en las redes sociales</vt:lpstr>
      <vt:lpstr>Comercialización en las redes sociales</vt:lpstr>
      <vt:lpstr>Paleta Mavens</vt:lpstr>
      <vt:lpstr>Paleta Mavens</vt:lpstr>
      <vt:lpstr>Comercialización en las redes sociales </vt:lpstr>
      <vt:lpstr>Escapada romántica</vt:lpstr>
      <vt:lpstr>Dulce verano</vt:lpstr>
      <vt:lpstr>Dorado suave</vt:lpstr>
      <vt:lpstr>Ojos felinos ahumados en marrón</vt:lpstr>
      <vt:lpstr>Púrpura espectacular</vt:lpstr>
      <vt:lpstr>Morganite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Eyes Workshop</dc:title>
  <dc:creator>Shareeda Best</dc:creator>
  <cp:lastModifiedBy>Elizabeth Smith</cp:lastModifiedBy>
  <cp:revision>174</cp:revision>
  <cp:lastPrinted>2015-07-14T15:56:41Z</cp:lastPrinted>
  <dcterms:modified xsi:type="dcterms:W3CDTF">2017-06-13T13:44:04Z</dcterms:modified>
</cp:coreProperties>
</file>